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0" r:id="rId2"/>
  </p:sldMasterIdLst>
  <p:notesMasterIdLst>
    <p:notesMasterId r:id="rId18"/>
  </p:notesMasterIdLst>
  <p:sldIdLst>
    <p:sldId id="282" r:id="rId3"/>
    <p:sldId id="283" r:id="rId4"/>
    <p:sldId id="284" r:id="rId5"/>
    <p:sldId id="285" r:id="rId6"/>
    <p:sldId id="286" r:id="rId7"/>
    <p:sldId id="276" r:id="rId8"/>
    <p:sldId id="288" r:id="rId9"/>
    <p:sldId id="291" r:id="rId10"/>
    <p:sldId id="292" r:id="rId11"/>
    <p:sldId id="293" r:id="rId12"/>
    <p:sldId id="295" r:id="rId13"/>
    <p:sldId id="270" r:id="rId14"/>
    <p:sldId id="280" r:id="rId15"/>
    <p:sldId id="281" r:id="rId16"/>
    <p:sldId id="273" r:id="rId17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3CC"/>
    <a:srgbClr val="5048AA"/>
    <a:srgbClr val="6600FF"/>
    <a:srgbClr val="3333CC"/>
    <a:srgbClr val="DADEF3"/>
    <a:srgbClr val="006666"/>
    <a:srgbClr val="008080"/>
    <a:srgbClr val="BFCFEB"/>
    <a:srgbClr val="595959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293" autoAdjust="0"/>
    <p:restoredTop sz="96400" autoAdjust="0"/>
  </p:normalViewPr>
  <p:slideViewPr>
    <p:cSldViewPr snapToGrid="0">
      <p:cViewPr varScale="1">
        <p:scale>
          <a:sx n="115" d="100"/>
          <a:sy n="115" d="100"/>
        </p:scale>
        <p:origin x="702" y="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10" d="100"/>
        <a:sy n="11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CE7A5B-6E1D-4B90-97B1-A1AAABDD9F83}" type="datetimeFigureOut">
              <a:rPr lang="zh-TW" altLang="en-US" smtClean="0"/>
              <a:t>2024/11/6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539E68-4DA6-49BD-B26B-3CD4722CE08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817874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DBFD110-45A2-4456-A530-853DA9C6B59F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607104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投影片影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0963" name="備忘稿版面配置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en-US" smtClean="0"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  <p:sp>
        <p:nvSpPr>
          <p:cNvPr id="40964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</a:pPr>
            <a:fld id="{B163CEDF-34BE-40D0-8F0E-520AC140BCE6}" type="slidenum">
              <a:rPr lang="zh-TW" altLang="en-US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11</a:t>
            </a:fld>
            <a:endParaRPr lang="zh-TW" altLang="en-US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57764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投影片影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3251" name="備忘稿版面配置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en-US" smtClean="0"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  <p:sp>
        <p:nvSpPr>
          <p:cNvPr id="5325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</a:pPr>
            <a:fld id="{2B4993CD-26AF-48D9-B4F0-9E17251317F7}" type="slidenum">
              <a:rPr lang="zh-TW" altLang="en-US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12</a:t>
            </a:fld>
            <a:endParaRPr lang="zh-TW" altLang="en-US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51161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投影片影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3251" name="備忘稿版面配置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en-US" smtClean="0"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  <p:sp>
        <p:nvSpPr>
          <p:cNvPr id="5325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</a:pPr>
            <a:fld id="{2B4993CD-26AF-48D9-B4F0-9E17251317F7}" type="slidenum">
              <a:rPr lang="zh-TW" altLang="en-US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13</a:t>
            </a:fld>
            <a:endParaRPr lang="zh-TW" altLang="en-US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25236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投影片影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3251" name="備忘稿版面配置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en-US" smtClean="0"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  <p:sp>
        <p:nvSpPr>
          <p:cNvPr id="53252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</a:pPr>
            <a:fld id="{2B4993CD-26AF-48D9-B4F0-9E17251317F7}" type="slidenum">
              <a:rPr lang="zh-TW" altLang="en-US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14</a:t>
            </a:fld>
            <a:endParaRPr lang="zh-TW" altLang="en-US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11181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 smtClean="0"/>
              <a:t>品質沉痾改善會議 、</a:t>
            </a:r>
            <a:r>
              <a:rPr lang="zh-TW" altLang="en-US" dirty="0" smtClean="0"/>
              <a:t>監控、</a:t>
            </a:r>
            <a:r>
              <a:rPr lang="en-US" altLang="zh-TW" dirty="0" smtClean="0"/>
              <a:t>defect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539E68-4DA6-49BD-B26B-3CD4722CE082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942398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投影片影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8915" name="備忘稿版面配置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en-US" smtClean="0"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  <p:sp>
        <p:nvSpPr>
          <p:cNvPr id="38916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E4A1E99-DC99-4405-9E5F-0BBFF67611D1}" type="slidenum">
              <a:rPr kumimoji="1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1" lang="zh-TW" altLang="en-US" sz="12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862627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投影片影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0963" name="備忘稿版面配置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en-US" dirty="0" smtClean="0"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  <p:sp>
        <p:nvSpPr>
          <p:cNvPr id="40964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63CEDF-34BE-40D0-8F0E-520AC140BCE6}" type="slidenum">
              <a:rPr kumimoji="1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1" lang="zh-TW" altLang="en-US" sz="12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346521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投影片影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0963" name="備忘稿版面配置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en-US" smtClean="0"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  <p:sp>
        <p:nvSpPr>
          <p:cNvPr id="40964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</a:pPr>
            <a:fld id="{B163CEDF-34BE-40D0-8F0E-520AC140BCE6}" type="slidenum">
              <a:rPr lang="zh-TW" altLang="en-US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6</a:t>
            </a:fld>
            <a:endParaRPr lang="zh-TW" altLang="en-US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40347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投影片影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0963" name="備忘稿版面配置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en-US" smtClean="0"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  <p:sp>
        <p:nvSpPr>
          <p:cNvPr id="40964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</a:pPr>
            <a:fld id="{B163CEDF-34BE-40D0-8F0E-520AC140BCE6}" type="slidenum">
              <a:rPr lang="zh-TW" altLang="en-US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7</a:t>
            </a:fld>
            <a:endParaRPr lang="zh-TW" altLang="en-US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28998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投影片影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0963" name="備忘稿版面配置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en-US" smtClean="0"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  <p:sp>
        <p:nvSpPr>
          <p:cNvPr id="40964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</a:pPr>
            <a:fld id="{B163CEDF-34BE-40D0-8F0E-520AC140BCE6}" type="slidenum">
              <a:rPr lang="zh-TW" altLang="en-US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8</a:t>
            </a:fld>
            <a:endParaRPr lang="zh-TW" altLang="en-US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25063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投影片影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0963" name="備忘稿版面配置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en-US" smtClean="0"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  <p:sp>
        <p:nvSpPr>
          <p:cNvPr id="40964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</a:pPr>
            <a:fld id="{B163CEDF-34BE-40D0-8F0E-520AC140BCE6}" type="slidenum">
              <a:rPr lang="zh-TW" altLang="en-US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9</a:t>
            </a:fld>
            <a:endParaRPr lang="zh-TW" altLang="en-US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52312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投影片影像版面配置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0963" name="備忘稿版面配置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en-US" smtClean="0"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  <p:sp>
        <p:nvSpPr>
          <p:cNvPr id="40964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</a:pPr>
            <a:fld id="{B163CEDF-34BE-40D0-8F0E-520AC140BCE6}" type="slidenum">
              <a:rPr lang="zh-TW" altLang="en-US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10</a:t>
            </a:fld>
            <a:endParaRPr lang="zh-TW" altLang="en-US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41475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329780" indent="-310047">
              <a:buFont typeface="Arial"/>
              <a:buChar char="•"/>
              <a:tabLst/>
              <a:defRPr b="1"/>
            </a:lvl1pPr>
            <a:lvl2pPr marL="671125" indent="-335554">
              <a:buFont typeface="Arial"/>
              <a:buChar char="•"/>
              <a:defRPr b="1"/>
            </a:lvl2pPr>
            <a:lvl3pPr marL="958743" indent="-239687">
              <a:buFont typeface="Arial"/>
              <a:buChar char="•"/>
              <a:defRPr b="0" baseline="0"/>
            </a:lvl3pPr>
            <a:lvl4pPr marL="1198425" indent="-239687">
              <a:buFont typeface="Arial"/>
              <a:buChar char="•"/>
              <a:defRPr baseline="0"/>
            </a:lvl4pPr>
            <a:lvl5pPr marL="2739601" indent="-304404">
              <a:buFontTx/>
              <a:buBlip>
                <a:blip r:embed="rId2"/>
              </a:buBlip>
              <a:defRPr baseline="0"/>
            </a:lvl5pPr>
          </a:lstStyle>
          <a:p>
            <a:pPr lvl="0"/>
            <a:r>
              <a:rPr kumimoji="1" lang="zh-TW" altLang="en-US" dirty="0"/>
              <a:t>第一層</a:t>
            </a:r>
            <a:endParaRPr kumimoji="1" lang="en-US" altLang="zh-TW" dirty="0"/>
          </a:p>
          <a:p>
            <a:pPr lvl="1"/>
            <a:r>
              <a:rPr kumimoji="1" lang="zh-TW" altLang="en-US" dirty="0"/>
              <a:t>第二層</a:t>
            </a:r>
            <a:endParaRPr kumimoji="1" lang="en-US" altLang="zh-TW" dirty="0"/>
          </a:p>
          <a:p>
            <a:pPr lvl="2"/>
            <a:r>
              <a:rPr kumimoji="1" lang="zh-TW" altLang="en-US" dirty="0"/>
              <a:t>第三層</a:t>
            </a:r>
          </a:p>
          <a:p>
            <a:pPr lvl="3"/>
            <a:r>
              <a:rPr kumimoji="1" lang="zh-TW" altLang="en-US" dirty="0"/>
              <a:t>第四層</a:t>
            </a:r>
          </a:p>
        </p:txBody>
      </p:sp>
    </p:spTree>
    <p:extLst>
      <p:ext uri="{BB962C8B-B14F-4D97-AF65-F5344CB8AC3E}">
        <p14:creationId xmlns:p14="http://schemas.microsoft.com/office/powerpoint/2010/main" val="1876022153"/>
      </p:ext>
    </p:extLst>
  </p:cSld>
  <p:clrMapOvr>
    <a:masterClrMapping/>
  </p:clrMapOvr>
  <p:transition spd="med">
    <p:cover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 hasCustomPrompt="1"/>
          </p:nvPr>
        </p:nvSpPr>
        <p:spPr>
          <a:xfrm>
            <a:off x="527381" y="1052737"/>
            <a:ext cx="5467019" cy="5124227"/>
          </a:xfrm>
        </p:spPr>
        <p:txBody>
          <a:bodyPr/>
          <a:lstStyle>
            <a:lvl1pPr marL="262460" indent="-262460">
              <a:buClr>
                <a:schemeClr val="accent5"/>
              </a:buClr>
              <a:buFont typeface="Arial"/>
              <a:buChar char="•"/>
              <a:tabLst/>
              <a:defRPr/>
            </a:lvl1pPr>
            <a:lvl2pPr marL="503987" indent="-251994">
              <a:buClr>
                <a:schemeClr val="accent5"/>
              </a:buClr>
              <a:buFont typeface="Arial"/>
              <a:buChar char="•"/>
              <a:defRPr/>
            </a:lvl2pPr>
            <a:lvl3pPr marL="719982" indent="-179996">
              <a:buClr>
                <a:schemeClr val="accent5"/>
              </a:buClr>
              <a:buFont typeface="Arial"/>
              <a:buChar char="•"/>
              <a:defRPr/>
            </a:lvl3pPr>
            <a:lvl4pPr marL="899978" indent="-179996">
              <a:buClr>
                <a:schemeClr val="accent5"/>
              </a:buClr>
              <a:buFont typeface="Arial"/>
              <a:buChar char="•"/>
              <a:defRPr/>
            </a:lvl4pPr>
          </a:lstStyle>
          <a:p>
            <a:pPr lvl="0"/>
            <a:r>
              <a:rPr kumimoji="1" lang="zh-TW" altLang="en-US" dirty="0"/>
              <a:t>第一層</a:t>
            </a:r>
            <a:endParaRPr kumimoji="1" lang="en-US" altLang="zh-TW" dirty="0"/>
          </a:p>
          <a:p>
            <a:pPr lvl="1"/>
            <a:r>
              <a:rPr kumimoji="1" lang="zh-TW" altLang="en-US" dirty="0"/>
              <a:t>第二層</a:t>
            </a:r>
            <a:endParaRPr kumimoji="1" lang="en-US" altLang="zh-TW" dirty="0"/>
          </a:p>
          <a:p>
            <a:pPr lvl="2"/>
            <a:r>
              <a:rPr kumimoji="1" lang="zh-TW" altLang="en-US" dirty="0"/>
              <a:t>第三層</a:t>
            </a:r>
          </a:p>
          <a:p>
            <a:pPr lvl="3"/>
            <a:r>
              <a:rPr kumimoji="1" lang="zh-TW" altLang="en-US" dirty="0"/>
              <a:t>第四層</a:t>
            </a:r>
          </a:p>
        </p:txBody>
      </p:sp>
      <p:sp>
        <p:nvSpPr>
          <p:cNvPr id="8" name="內容版面配置區 2"/>
          <p:cNvSpPr>
            <a:spLocks noGrp="1"/>
          </p:cNvSpPr>
          <p:nvPr>
            <p:ph sz="half" idx="13" hasCustomPrompt="1"/>
          </p:nvPr>
        </p:nvSpPr>
        <p:spPr>
          <a:xfrm>
            <a:off x="6133593" y="1052737"/>
            <a:ext cx="5467019" cy="5124227"/>
          </a:xfrm>
        </p:spPr>
        <p:txBody>
          <a:bodyPr/>
          <a:lstStyle>
            <a:lvl1pPr marL="247644" indent="-232828">
              <a:buClr>
                <a:schemeClr val="accent5"/>
              </a:buClr>
              <a:buFont typeface="Arial"/>
              <a:buChar char="•"/>
              <a:tabLst/>
              <a:defRPr/>
            </a:lvl1pPr>
            <a:lvl2pPr marL="503987" indent="-251994">
              <a:buClr>
                <a:schemeClr val="accent5"/>
              </a:buClr>
              <a:buFont typeface="Arial"/>
              <a:buChar char="•"/>
              <a:defRPr/>
            </a:lvl2pPr>
            <a:lvl3pPr marL="719982" indent="-179996">
              <a:buClr>
                <a:schemeClr val="accent5"/>
              </a:buClr>
              <a:buFont typeface="Arial"/>
              <a:buChar char="•"/>
              <a:defRPr/>
            </a:lvl3pPr>
            <a:lvl4pPr marL="899978" indent="-179996">
              <a:buClr>
                <a:schemeClr val="accent5"/>
              </a:buClr>
              <a:buFont typeface="Arial"/>
              <a:buChar char="•"/>
              <a:defRPr/>
            </a:lvl4pPr>
          </a:lstStyle>
          <a:p>
            <a:pPr lvl="0"/>
            <a:r>
              <a:rPr kumimoji="1" lang="zh-TW" altLang="en-US" dirty="0"/>
              <a:t>第一層</a:t>
            </a:r>
            <a:endParaRPr kumimoji="1" lang="en-US" altLang="zh-TW" dirty="0"/>
          </a:p>
          <a:p>
            <a:pPr lvl="1"/>
            <a:r>
              <a:rPr kumimoji="1" lang="zh-TW" altLang="en-US" dirty="0"/>
              <a:t>第二層</a:t>
            </a:r>
            <a:endParaRPr kumimoji="1" lang="en-US" altLang="zh-TW" dirty="0"/>
          </a:p>
          <a:p>
            <a:pPr lvl="2"/>
            <a:r>
              <a:rPr kumimoji="1" lang="zh-TW" altLang="en-US" dirty="0"/>
              <a:t>第三層</a:t>
            </a:r>
          </a:p>
          <a:p>
            <a:pPr lvl="3"/>
            <a:r>
              <a:rPr kumimoji="1" lang="zh-TW" altLang="en-US" dirty="0"/>
              <a:t>第四層</a:t>
            </a:r>
          </a:p>
        </p:txBody>
      </p:sp>
    </p:spTree>
    <p:extLst>
      <p:ext uri="{BB962C8B-B14F-4D97-AF65-F5344CB8AC3E}">
        <p14:creationId xmlns:p14="http://schemas.microsoft.com/office/powerpoint/2010/main" val="38416971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文字版面配置區 2"/>
          <p:cNvSpPr>
            <a:spLocks noGrp="1"/>
          </p:cNvSpPr>
          <p:nvPr>
            <p:ph idx="1" hasCustomPrompt="1"/>
          </p:nvPr>
        </p:nvSpPr>
        <p:spPr>
          <a:xfrm>
            <a:off x="527381" y="1052737"/>
            <a:ext cx="11073230" cy="51242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TW" altLang="en-US" dirty="0"/>
              <a:t>第一層</a:t>
            </a:r>
            <a:endParaRPr kumimoji="1" lang="en-US" altLang="zh-TW" dirty="0"/>
          </a:p>
          <a:p>
            <a:pPr lvl="1"/>
            <a:r>
              <a:rPr kumimoji="1" lang="zh-TW" altLang="en-US" dirty="0"/>
              <a:t>第二層</a:t>
            </a:r>
            <a:endParaRPr kumimoji="1" lang="en-US" altLang="zh-TW" dirty="0"/>
          </a:p>
          <a:p>
            <a:pPr lvl="2"/>
            <a:r>
              <a:rPr kumimoji="1" lang="zh-TW" altLang="en-US" dirty="0"/>
              <a:t>第三層</a:t>
            </a:r>
          </a:p>
          <a:p>
            <a:pPr lvl="3"/>
            <a:r>
              <a:rPr kumimoji="1" lang="zh-TW" altLang="en-US" dirty="0"/>
              <a:t>第四層</a:t>
            </a:r>
          </a:p>
        </p:txBody>
      </p:sp>
    </p:spTree>
    <p:extLst>
      <p:ext uri="{BB962C8B-B14F-4D97-AF65-F5344CB8AC3E}">
        <p14:creationId xmlns:p14="http://schemas.microsoft.com/office/powerpoint/2010/main" val="24257788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Only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43093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clude th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27383" y="332656"/>
            <a:ext cx="4245703" cy="1152128"/>
          </a:xfrm>
        </p:spPr>
        <p:txBody>
          <a:bodyPr anchor="b"/>
          <a:lstStyle>
            <a:lvl1pPr>
              <a:defRPr sz="4267"/>
            </a:lvl1pPr>
          </a:lstStyle>
          <a:p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 hasCustomPrompt="1"/>
          </p:nvPr>
        </p:nvSpPr>
        <p:spPr>
          <a:xfrm>
            <a:off x="5183718" y="987428"/>
            <a:ext cx="6172201" cy="4873625"/>
          </a:xfrm>
        </p:spPr>
        <p:txBody>
          <a:bodyPr/>
          <a:lstStyle>
            <a:lvl1pPr marL="262460" indent="-262460">
              <a:buClr>
                <a:schemeClr val="accent5"/>
              </a:buClr>
              <a:buFont typeface="Arial"/>
              <a:buChar char="•"/>
              <a:tabLst/>
              <a:defRPr sz="3200"/>
            </a:lvl1pPr>
            <a:lvl2pPr marL="503987" indent="-251994">
              <a:buClr>
                <a:schemeClr val="accent5"/>
              </a:buClr>
              <a:buFont typeface="Arial"/>
              <a:buChar char="•"/>
              <a:defRPr sz="2800" baseline="0"/>
            </a:lvl2pPr>
            <a:lvl3pPr marL="719982" indent="-179996">
              <a:buClr>
                <a:schemeClr val="accent5"/>
              </a:buClr>
              <a:buFont typeface="Arial"/>
              <a:buChar char="•"/>
              <a:defRPr sz="2400" baseline="0"/>
            </a:lvl3pPr>
            <a:lvl4pPr marL="899978" indent="-179996">
              <a:buClr>
                <a:schemeClr val="accent5"/>
              </a:buClr>
              <a:buFont typeface="Arial"/>
              <a:buChar char="•"/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TW" altLang="en-US" dirty="0"/>
              <a:t>第一層</a:t>
            </a:r>
            <a:endParaRPr kumimoji="1" lang="en-US" altLang="zh-TW" dirty="0"/>
          </a:p>
          <a:p>
            <a:pPr lvl="1"/>
            <a:r>
              <a:rPr kumimoji="1" lang="zh-TW" altLang="en-US" dirty="0"/>
              <a:t>第二層</a:t>
            </a:r>
            <a:endParaRPr kumimoji="1" lang="en-US" altLang="zh-TW" dirty="0"/>
          </a:p>
          <a:p>
            <a:pPr lvl="2"/>
            <a:r>
              <a:rPr kumimoji="1" lang="zh-TW" altLang="en-US" dirty="0"/>
              <a:t>第三層</a:t>
            </a:r>
          </a:p>
          <a:p>
            <a:pPr lvl="3"/>
            <a:r>
              <a:rPr kumimoji="1" lang="zh-TW" altLang="en-US" dirty="0"/>
              <a:t>第四層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527383" y="1556794"/>
            <a:ext cx="4245703" cy="4312196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6444048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th the title of th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4943872" y="987428"/>
            <a:ext cx="6412046" cy="4873625"/>
          </a:xfrm>
        </p:spPr>
        <p:txBody>
          <a:bodyPr>
            <a:normAutofit/>
          </a:bodyPr>
          <a:lstStyle>
            <a:lvl1pPr marL="0" indent="0">
              <a:buNone/>
              <a:defRPr sz="1800" b="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kumimoji="1" lang="zh-TW" altLang="en-US" dirty="0"/>
          </a:p>
        </p:txBody>
      </p:sp>
      <p:sp>
        <p:nvSpPr>
          <p:cNvPr id="8" name="標題 1"/>
          <p:cNvSpPr>
            <a:spLocks noGrp="1"/>
          </p:cNvSpPr>
          <p:nvPr>
            <p:ph type="title"/>
          </p:nvPr>
        </p:nvSpPr>
        <p:spPr>
          <a:xfrm>
            <a:off x="527383" y="332656"/>
            <a:ext cx="4245703" cy="1152128"/>
          </a:xfrm>
        </p:spPr>
        <p:txBody>
          <a:bodyPr anchor="b"/>
          <a:lstStyle>
            <a:lvl1pPr>
              <a:defRPr sz="4267"/>
            </a:lvl1pPr>
          </a:lstStyle>
          <a:p>
            <a:endParaRPr kumimoji="1" lang="zh-TW" altLang="en-US" dirty="0"/>
          </a:p>
        </p:txBody>
      </p:sp>
      <p:sp>
        <p:nvSpPr>
          <p:cNvPr id="9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527383" y="1556794"/>
            <a:ext cx="4245703" cy="4312196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778624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libri" pitchFamily="34" charset="0"/>
                <a:ea typeface="微軟正黑體" pitchFamily="34" charset="-12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6" name="文字版面配置區 5"/>
          <p:cNvSpPr>
            <a:spLocks noGrp="1"/>
          </p:cNvSpPr>
          <p:nvPr>
            <p:ph type="body" sz="quarter" idx="11"/>
          </p:nvPr>
        </p:nvSpPr>
        <p:spPr>
          <a:xfrm>
            <a:off x="634002" y="1208439"/>
            <a:ext cx="10962516" cy="4832987"/>
          </a:xfrm>
        </p:spPr>
        <p:txBody>
          <a:bodyPr/>
          <a:lstStyle>
            <a:lvl1pPr>
              <a:defRPr sz="2800">
                <a:latin typeface="Calibri" pitchFamily="34" charset="0"/>
                <a:ea typeface="微軟正黑體" pitchFamily="34" charset="-120"/>
              </a:defRPr>
            </a:lvl1pPr>
            <a:lvl2pPr>
              <a:defRPr sz="2267">
                <a:latin typeface="Calibri" pitchFamily="34" charset="0"/>
                <a:ea typeface="微軟正黑體" pitchFamily="34" charset="-120"/>
              </a:defRPr>
            </a:lvl2pPr>
            <a:lvl3pPr>
              <a:defRPr sz="1867">
                <a:latin typeface="Calibri" pitchFamily="34" charset="0"/>
                <a:ea typeface="微軟正黑體" pitchFamily="34" charset="-120"/>
              </a:defRPr>
            </a:lvl3pPr>
            <a:lvl4pPr>
              <a:defRPr>
                <a:latin typeface="Calibri" pitchFamily="34" charset="0"/>
                <a:ea typeface="微軟正黑體" pitchFamily="34" charset="-120"/>
              </a:defRPr>
            </a:lvl4pPr>
            <a:lvl5pPr>
              <a:defRPr>
                <a:latin typeface="微軟正黑體" pitchFamily="34" charset="-120"/>
                <a:ea typeface="微軟正黑體" pitchFamily="34" charset="-120"/>
              </a:defRPr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第三層</a:t>
            </a:r>
          </a:p>
          <a:p>
            <a:pPr lvl="2"/>
            <a:r>
              <a:rPr lang="zh-TW" altLang="en-US" dirty="0"/>
              <a:t>第四層</a:t>
            </a:r>
          </a:p>
          <a:p>
            <a:pPr lvl="3"/>
            <a:r>
              <a:rPr lang="zh-TW" altLang="en-US" dirty="0"/>
              <a:t>第五層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10447184" y="6467801"/>
            <a:ext cx="1368341" cy="359963"/>
          </a:xfrm>
          <a:prstGeom prst="rect">
            <a:avLst/>
          </a:prstGeom>
        </p:spPr>
        <p:txBody>
          <a:bodyPr lIns="60113" tIns="30056" rIns="60113" bIns="30056"/>
          <a:lstStyle>
            <a:lvl1pPr>
              <a:defRPr>
                <a:latin typeface="微軟正黑體" pitchFamily="34" charset="-120"/>
                <a:ea typeface="微軟正黑體" pitchFamily="34" charset="-120"/>
              </a:defRPr>
            </a:lvl1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EFBC04-1126-49C7-9D4E-F792D94F6DC2}" type="slidenum">
              <a:rPr kumimoji="0" lang="en-US" altLang="zh-TW" sz="2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832485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>
          <a:xfrm>
            <a:off x="838201" y="6356351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1693BF5-6084-B44A-BF2E-65E83B7EE155}" type="datetimeFigureOut">
              <a:rPr kumimoji="1" lang="zh-TW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軟正黑體"/>
                <a:cs typeface="+mn-cs"/>
              </a:rPr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2024/11/6</a:t>
            </a:fld>
            <a:endParaRPr kumimoji="1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微軟正黑體"/>
              <a:cs typeface="+mn-cs"/>
            </a:endParaRPr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>
          <a:xfrm>
            <a:off x="4038602" y="6356351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微軟正黑體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8610601" y="6356351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3401981-BD9F-9C45-8BD1-0E400F768F85}" type="slidenum">
              <a:rPr kumimoji="1" lang="zh-TW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軟正黑體"/>
                <a:cs typeface="+mn-cs"/>
              </a:rPr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zh-TW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微軟正黑體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159949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 hasCustomPrompt="1"/>
          </p:nvPr>
        </p:nvSpPr>
        <p:spPr>
          <a:xfrm>
            <a:off x="527381" y="980729"/>
            <a:ext cx="5467019" cy="5196235"/>
          </a:xfrm>
        </p:spPr>
        <p:txBody>
          <a:bodyPr/>
          <a:lstStyle>
            <a:lvl3pPr marL="958743">
              <a:defRPr/>
            </a:lvl3pPr>
            <a:lvl4pPr marL="1198425">
              <a:defRPr/>
            </a:lvl4pPr>
          </a:lstStyle>
          <a:p>
            <a:pPr lvl="0"/>
            <a:r>
              <a:rPr kumimoji="1" lang="zh-TW" altLang="en-US" dirty="0"/>
              <a:t>第一層</a:t>
            </a:r>
            <a:endParaRPr kumimoji="1" lang="en-US" altLang="zh-TW" dirty="0"/>
          </a:p>
          <a:p>
            <a:pPr lvl="1"/>
            <a:r>
              <a:rPr kumimoji="1" lang="zh-TW" altLang="en-US" dirty="0"/>
              <a:t>第二層</a:t>
            </a:r>
            <a:endParaRPr kumimoji="1" lang="en-US" altLang="zh-TW" dirty="0"/>
          </a:p>
          <a:p>
            <a:pPr lvl="2"/>
            <a:r>
              <a:rPr kumimoji="1" lang="zh-TW" altLang="en-US" dirty="0"/>
              <a:t>第三層</a:t>
            </a:r>
          </a:p>
          <a:p>
            <a:pPr lvl="3"/>
            <a:r>
              <a:rPr kumimoji="1" lang="zh-TW" altLang="en-US" dirty="0"/>
              <a:t>第四層</a:t>
            </a:r>
          </a:p>
        </p:txBody>
      </p:sp>
      <p:sp>
        <p:nvSpPr>
          <p:cNvPr id="8" name="內容版面配置區 2"/>
          <p:cNvSpPr>
            <a:spLocks noGrp="1"/>
          </p:cNvSpPr>
          <p:nvPr>
            <p:ph sz="half" idx="13" hasCustomPrompt="1"/>
          </p:nvPr>
        </p:nvSpPr>
        <p:spPr>
          <a:xfrm>
            <a:off x="6133593" y="980729"/>
            <a:ext cx="5467019" cy="5196235"/>
          </a:xfrm>
        </p:spPr>
        <p:txBody>
          <a:bodyPr/>
          <a:lstStyle>
            <a:lvl3pPr marL="958743">
              <a:defRPr/>
            </a:lvl3pPr>
            <a:lvl4pPr marL="1198425">
              <a:defRPr/>
            </a:lvl4pPr>
          </a:lstStyle>
          <a:p>
            <a:pPr lvl="0"/>
            <a:r>
              <a:rPr kumimoji="1" lang="zh-TW" altLang="en-US" dirty="0"/>
              <a:t>第一層</a:t>
            </a:r>
            <a:endParaRPr kumimoji="1" lang="en-US" altLang="zh-TW" dirty="0"/>
          </a:p>
          <a:p>
            <a:pPr lvl="1"/>
            <a:r>
              <a:rPr kumimoji="1" lang="zh-TW" altLang="en-US" dirty="0"/>
              <a:t>第二層</a:t>
            </a:r>
            <a:endParaRPr kumimoji="1" lang="en-US" altLang="zh-TW" dirty="0"/>
          </a:p>
          <a:p>
            <a:pPr lvl="2"/>
            <a:r>
              <a:rPr kumimoji="1" lang="zh-TW" altLang="en-US" dirty="0"/>
              <a:t>第三層</a:t>
            </a:r>
          </a:p>
          <a:p>
            <a:pPr lvl="3"/>
            <a:r>
              <a:rPr kumimoji="1" lang="zh-TW" altLang="en-US" dirty="0"/>
              <a:t>第四層</a:t>
            </a:r>
          </a:p>
        </p:txBody>
      </p:sp>
    </p:spTree>
    <p:extLst>
      <p:ext uri="{BB962C8B-B14F-4D97-AF65-F5344CB8AC3E}">
        <p14:creationId xmlns:p14="http://schemas.microsoft.com/office/powerpoint/2010/main" val="191981808"/>
      </p:ext>
    </p:extLst>
  </p:cSld>
  <p:clrMapOvr>
    <a:masterClrMapping/>
  </p:clrMapOvr>
  <p:transition spd="med">
    <p:cover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Only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1562027"/>
      </p:ext>
    </p:extLst>
  </p:cSld>
  <p:clrMapOvr>
    <a:masterClrMapping/>
  </p:clrMapOvr>
  <p:transition spd="med">
    <p:cover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clude th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27395" y="332660"/>
            <a:ext cx="4245703" cy="1152128"/>
          </a:xfrm>
        </p:spPr>
        <p:txBody>
          <a:bodyPr anchor="b"/>
          <a:lstStyle>
            <a:lvl1pPr>
              <a:defRPr sz="5733"/>
            </a:lvl1pPr>
          </a:lstStyle>
          <a:p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 hasCustomPrompt="1"/>
          </p:nvPr>
        </p:nvSpPr>
        <p:spPr>
          <a:xfrm>
            <a:off x="5183757" y="987457"/>
            <a:ext cx="6416895" cy="4873625"/>
          </a:xfrm>
        </p:spPr>
        <p:txBody>
          <a:bodyPr/>
          <a:lstStyle>
            <a:lvl1pPr>
              <a:defRPr sz="4267"/>
            </a:lvl1pPr>
            <a:lvl2pPr>
              <a:defRPr sz="3733" baseline="0"/>
            </a:lvl2pPr>
            <a:lvl3pPr>
              <a:defRPr sz="3200" baseline="0"/>
            </a:lvl3pPr>
            <a:lvl4pPr marL="1198425"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kumimoji="1" lang="zh-TW" altLang="en-US" dirty="0"/>
              <a:t>第一層</a:t>
            </a:r>
            <a:endParaRPr kumimoji="1" lang="en-US" altLang="zh-TW" dirty="0"/>
          </a:p>
          <a:p>
            <a:pPr lvl="1"/>
            <a:r>
              <a:rPr kumimoji="1" lang="zh-TW" altLang="en-US" dirty="0"/>
              <a:t>第二層</a:t>
            </a:r>
            <a:endParaRPr kumimoji="1" lang="en-US" altLang="zh-TW" dirty="0"/>
          </a:p>
          <a:p>
            <a:pPr lvl="2"/>
            <a:r>
              <a:rPr kumimoji="1" lang="zh-TW" altLang="en-US" dirty="0"/>
              <a:t>第三層</a:t>
            </a:r>
          </a:p>
          <a:p>
            <a:pPr lvl="3"/>
            <a:r>
              <a:rPr kumimoji="1" lang="zh-TW" altLang="en-US" dirty="0"/>
              <a:t>第四層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527395" y="1556807"/>
            <a:ext cx="4245703" cy="4312196"/>
          </a:xfrm>
        </p:spPr>
        <p:txBody>
          <a:bodyPr/>
          <a:lstStyle>
            <a:lvl1pPr marL="0" indent="0">
              <a:buNone/>
              <a:defRPr sz="2133"/>
            </a:lvl1pPr>
            <a:lvl2pPr marL="608811" indent="0">
              <a:buNone/>
              <a:defRPr sz="2000"/>
            </a:lvl2pPr>
            <a:lvl3pPr marL="1217610" indent="0">
              <a:buNone/>
              <a:defRPr sz="1600"/>
            </a:lvl3pPr>
            <a:lvl4pPr marL="1826409" indent="0">
              <a:buNone/>
              <a:defRPr sz="1200"/>
            </a:lvl4pPr>
            <a:lvl5pPr marL="2435218" indent="0">
              <a:buNone/>
              <a:defRPr sz="1200"/>
            </a:lvl5pPr>
            <a:lvl6pPr marL="3044009" indent="0">
              <a:buNone/>
              <a:defRPr sz="1200"/>
            </a:lvl6pPr>
            <a:lvl7pPr marL="3652818" indent="0">
              <a:buNone/>
              <a:defRPr sz="1200"/>
            </a:lvl7pPr>
            <a:lvl8pPr marL="4261615" indent="0">
              <a:buNone/>
              <a:defRPr sz="1200"/>
            </a:lvl8pPr>
            <a:lvl9pPr marL="4870416" indent="0">
              <a:buNone/>
              <a:defRPr sz="1200"/>
            </a:lvl9pPr>
          </a:lstStyle>
          <a:p>
            <a:pPr lvl="0"/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18102388"/>
      </p:ext>
    </p:extLst>
  </p:cSld>
  <p:clrMapOvr>
    <a:masterClrMapping/>
  </p:clrMapOvr>
  <p:transition spd="med">
    <p:cover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th the title of th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4943879" y="987457"/>
            <a:ext cx="6656740" cy="4873625"/>
          </a:xfrm>
        </p:spPr>
        <p:txBody>
          <a:bodyPr>
            <a:normAutofit/>
          </a:bodyPr>
          <a:lstStyle>
            <a:lvl1pPr marL="0" indent="0">
              <a:buNone/>
              <a:defRPr sz="2533" b="0"/>
            </a:lvl1pPr>
            <a:lvl2pPr marL="608811" indent="0">
              <a:buNone/>
              <a:defRPr sz="3733"/>
            </a:lvl2pPr>
            <a:lvl3pPr marL="1217610" indent="0">
              <a:buNone/>
              <a:defRPr sz="3200"/>
            </a:lvl3pPr>
            <a:lvl4pPr marL="1826409" indent="0">
              <a:buNone/>
              <a:defRPr sz="2667"/>
            </a:lvl4pPr>
            <a:lvl5pPr marL="2435218" indent="0">
              <a:buNone/>
              <a:defRPr sz="2667"/>
            </a:lvl5pPr>
            <a:lvl6pPr marL="3044009" indent="0">
              <a:buNone/>
              <a:defRPr sz="2667"/>
            </a:lvl6pPr>
            <a:lvl7pPr marL="3652818" indent="0">
              <a:buNone/>
              <a:defRPr sz="2667"/>
            </a:lvl7pPr>
            <a:lvl8pPr marL="4261615" indent="0">
              <a:buNone/>
              <a:defRPr sz="2667"/>
            </a:lvl8pPr>
            <a:lvl9pPr marL="4870416" indent="0">
              <a:buNone/>
              <a:defRPr sz="2667"/>
            </a:lvl9pPr>
          </a:lstStyle>
          <a:p>
            <a:endParaRPr kumimoji="1" lang="zh-TW" altLang="en-US" dirty="0"/>
          </a:p>
        </p:txBody>
      </p:sp>
      <p:sp>
        <p:nvSpPr>
          <p:cNvPr id="8" name="標題 1"/>
          <p:cNvSpPr>
            <a:spLocks noGrp="1"/>
          </p:cNvSpPr>
          <p:nvPr>
            <p:ph type="title"/>
          </p:nvPr>
        </p:nvSpPr>
        <p:spPr>
          <a:xfrm>
            <a:off x="527395" y="332660"/>
            <a:ext cx="4245703" cy="1152128"/>
          </a:xfrm>
        </p:spPr>
        <p:txBody>
          <a:bodyPr anchor="b"/>
          <a:lstStyle>
            <a:lvl1pPr>
              <a:defRPr sz="5733"/>
            </a:lvl1pPr>
          </a:lstStyle>
          <a:p>
            <a:endParaRPr kumimoji="1" lang="zh-TW" altLang="en-US" dirty="0"/>
          </a:p>
        </p:txBody>
      </p:sp>
      <p:sp>
        <p:nvSpPr>
          <p:cNvPr id="9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527395" y="1556807"/>
            <a:ext cx="4245703" cy="4312196"/>
          </a:xfrm>
        </p:spPr>
        <p:txBody>
          <a:bodyPr/>
          <a:lstStyle>
            <a:lvl1pPr marL="0" indent="0">
              <a:buNone/>
              <a:defRPr sz="2133"/>
            </a:lvl1pPr>
            <a:lvl2pPr marL="608811" indent="0">
              <a:buNone/>
              <a:defRPr sz="2000"/>
            </a:lvl2pPr>
            <a:lvl3pPr marL="1217610" indent="0">
              <a:buNone/>
              <a:defRPr sz="1600"/>
            </a:lvl3pPr>
            <a:lvl4pPr marL="1826409" indent="0">
              <a:buNone/>
              <a:defRPr sz="1200"/>
            </a:lvl4pPr>
            <a:lvl5pPr marL="2435218" indent="0">
              <a:buNone/>
              <a:defRPr sz="1200"/>
            </a:lvl5pPr>
            <a:lvl6pPr marL="3044009" indent="0">
              <a:buNone/>
              <a:defRPr sz="1200"/>
            </a:lvl6pPr>
            <a:lvl7pPr marL="3652818" indent="0">
              <a:buNone/>
              <a:defRPr sz="1200"/>
            </a:lvl7pPr>
            <a:lvl8pPr marL="4261615" indent="0">
              <a:buNone/>
              <a:defRPr sz="1200"/>
            </a:lvl8pPr>
            <a:lvl9pPr marL="4870416" indent="0">
              <a:buNone/>
              <a:defRPr sz="1200"/>
            </a:lvl9pPr>
          </a:lstStyle>
          <a:p>
            <a:pPr lvl="0"/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45529413"/>
      </p:ext>
    </p:extLst>
  </p:cSld>
  <p:clrMapOvr>
    <a:masterClrMapping/>
  </p:clrMapOvr>
  <p:transition spd="med">
    <p:cover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5283161"/>
      </p:ext>
    </p:extLst>
  </p:cSld>
  <p:clrMapOvr>
    <a:masterClrMapping/>
  </p:clrMapOvr>
  <p:transition spd="med">
    <p:cover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911429" y="2862068"/>
            <a:ext cx="10465163" cy="2439144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5733" b="1">
                <a:solidFill>
                  <a:schemeClr val="bg1"/>
                </a:solidFill>
                <a:latin typeface="+mn-lt"/>
                <a:cs typeface="Microsoft JhengHei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4188476"/>
      </p:ext>
    </p:extLst>
  </p:cSld>
  <p:clrMapOvr>
    <a:masterClrMapping/>
  </p:clrMapOvr>
  <p:transition spd="med">
    <p:cover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2602391" y="3"/>
            <a:ext cx="3589620" cy="6857999"/>
          </a:xfrm>
          <a:prstGeom prst="rect">
            <a:avLst/>
          </a:prstGeom>
          <a:solidFill>
            <a:srgbClr val="1E26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12176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軟正黑體" panose="020B0604030504040204" pitchFamily="34" charset="-120"/>
              <a:cs typeface="+mn-cs"/>
            </a:endParaRPr>
          </a:p>
        </p:txBody>
      </p:sp>
      <p:pic>
        <p:nvPicPr>
          <p:cNvPr id="7" name="圖片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83"/>
          <a:stretch/>
        </p:blipFill>
        <p:spPr>
          <a:xfrm>
            <a:off x="5807968" y="1"/>
            <a:ext cx="6384032" cy="6857999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33"/>
          <a:stretch/>
        </p:blipFill>
        <p:spPr>
          <a:xfrm>
            <a:off x="0" y="3"/>
            <a:ext cx="2831637" cy="6857999"/>
          </a:xfrm>
          <a:prstGeom prst="rect">
            <a:avLst/>
          </a:prstGeom>
        </p:spPr>
      </p:pic>
      <p:sp>
        <p:nvSpPr>
          <p:cNvPr id="23" name="Text Placeholder 22"/>
          <p:cNvSpPr>
            <a:spLocks noGrp="1"/>
          </p:cNvSpPr>
          <p:nvPr>
            <p:ph type="body" sz="quarter" idx="14" hasCustomPrompt="1"/>
          </p:nvPr>
        </p:nvSpPr>
        <p:spPr>
          <a:xfrm>
            <a:off x="1871536" y="4197089"/>
            <a:ext cx="5088565" cy="211223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2667"/>
              </a:lnSpc>
              <a:spcBef>
                <a:spcPts val="400"/>
              </a:spcBef>
              <a:buNone/>
              <a:defRPr sz="2400" b="0" i="0" baseline="0">
                <a:solidFill>
                  <a:schemeClr val="bg1">
                    <a:lumMod val="65000"/>
                  </a:schemeClr>
                </a:solidFill>
                <a:latin typeface="+mn-lt"/>
                <a:cs typeface="Microsoft JhengHei"/>
              </a:defRPr>
            </a:lvl1pPr>
          </a:lstStyle>
          <a:p>
            <a:pPr>
              <a:lnSpc>
                <a:spcPts val="2000"/>
              </a:lnSpc>
              <a:spcBef>
                <a:spcPts val="300"/>
              </a:spcBef>
            </a:pPr>
            <a:r>
              <a:rPr lang="de-DE" altLang="zh-TW" sz="2533" dirty="0">
                <a:latin typeface="Calibri" charset="0"/>
                <a:ea typeface="微軟正黑體" charset="-120"/>
                <a:cs typeface="Calibri" charset="0"/>
              </a:rPr>
              <a:t>NAME</a:t>
            </a:r>
          </a:p>
          <a:p>
            <a:pPr>
              <a:lnSpc>
                <a:spcPts val="2000"/>
              </a:lnSpc>
              <a:spcBef>
                <a:spcPts val="300"/>
              </a:spcBef>
            </a:pPr>
            <a:r>
              <a:rPr lang="de-DE" altLang="zh-TW" sz="2533" dirty="0">
                <a:latin typeface="Calibri" charset="0"/>
                <a:ea typeface="微軟正黑體" charset="-120"/>
                <a:cs typeface="Calibri" charset="0"/>
              </a:rPr>
              <a:t>Job Title</a:t>
            </a:r>
            <a:endParaRPr lang="en-US" altLang="zh-TW" sz="2533" dirty="0">
              <a:latin typeface="Calibri" charset="0"/>
              <a:ea typeface="微軟正黑體" charset="-120"/>
              <a:cs typeface="Calibri" charset="0"/>
            </a:endParaRPr>
          </a:p>
          <a:p>
            <a:pPr>
              <a:lnSpc>
                <a:spcPts val="2000"/>
              </a:lnSpc>
              <a:spcBef>
                <a:spcPts val="300"/>
              </a:spcBef>
            </a:pPr>
            <a:r>
              <a:rPr lang="en-US" altLang="zh-TW" sz="2533" dirty="0">
                <a:latin typeface="Calibri" charset="0"/>
                <a:ea typeface="微軟正黑體" charset="-120"/>
                <a:cs typeface="Calibri" charset="0"/>
              </a:rPr>
              <a:t>Department Name</a:t>
            </a:r>
          </a:p>
          <a:p>
            <a:pPr>
              <a:lnSpc>
                <a:spcPts val="2000"/>
              </a:lnSpc>
              <a:spcBef>
                <a:spcPts val="300"/>
              </a:spcBef>
            </a:pPr>
            <a:r>
              <a:rPr lang="en-US" altLang="zh-TW" sz="2533" dirty="0">
                <a:latin typeface="Calibri" charset="0"/>
                <a:ea typeface="微軟正黑體" charset="-120"/>
                <a:cs typeface="Calibri" charset="0"/>
              </a:rPr>
              <a:t>Company Name </a:t>
            </a:r>
          </a:p>
          <a:p>
            <a:pPr>
              <a:lnSpc>
                <a:spcPts val="2000"/>
              </a:lnSpc>
              <a:spcBef>
                <a:spcPts val="300"/>
              </a:spcBef>
            </a:pPr>
            <a:r>
              <a:rPr lang="en-US" altLang="zh-TW" sz="2533" dirty="0">
                <a:latin typeface="Calibri" charset="0"/>
                <a:ea typeface="微軟正黑體" charset="-120"/>
                <a:cs typeface="Calibri" charset="0"/>
              </a:rPr>
              <a:t>Apr. 7, 2017</a:t>
            </a:r>
          </a:p>
        </p:txBody>
      </p:sp>
      <p:sp>
        <p:nvSpPr>
          <p:cNvPr id="2" name="文字方塊 1"/>
          <p:cNvSpPr txBox="1"/>
          <p:nvPr userDrawn="1"/>
        </p:nvSpPr>
        <p:spPr>
          <a:xfrm>
            <a:off x="2438410" y="844969"/>
            <a:ext cx="327942" cy="553730"/>
          </a:xfrm>
          <a:prstGeom prst="rect">
            <a:avLst/>
          </a:prstGeom>
          <a:noFill/>
        </p:spPr>
        <p:txBody>
          <a:bodyPr wrap="none" lIns="162353" tIns="81179" rIns="162353" bIns="81179" rtlCol="0">
            <a:spAutoFit/>
          </a:bodyPr>
          <a:lstStyle/>
          <a:p>
            <a:pPr marL="0" marR="0" lvl="0" indent="0" algn="l" defTabSz="12176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253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3" name="標題 1"/>
          <p:cNvSpPr>
            <a:spLocks noGrp="1"/>
          </p:cNvSpPr>
          <p:nvPr>
            <p:ph type="title" hasCustomPrompt="1"/>
          </p:nvPr>
        </p:nvSpPr>
        <p:spPr>
          <a:xfrm>
            <a:off x="1871537" y="1892829"/>
            <a:ext cx="7296811" cy="2304256"/>
          </a:xfrm>
        </p:spPr>
        <p:txBody>
          <a:bodyPr anchor="t"/>
          <a:lstStyle>
            <a:lvl1pPr marL="0" marR="0" indent="0" algn="l" defTabSz="12176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aseline="0">
                <a:solidFill>
                  <a:schemeClr val="tx1"/>
                </a:solidFill>
              </a:defRPr>
            </a:lvl1pPr>
          </a:lstStyle>
          <a:p>
            <a:pPr marL="0" marR="0" lvl="0" indent="0" algn="l" defTabSz="12176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5333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微軟正黑體" charset="-120"/>
                <a:cs typeface="Calibri" charset="0"/>
              </a:rPr>
              <a:t>ASE Corporate Profile</a:t>
            </a:r>
            <a:endParaRPr kumimoji="1" lang="zh-TW" altLang="en-US" sz="5333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j-ea"/>
              <a:cs typeface="+mj-cs"/>
            </a:endParaRPr>
          </a:p>
        </p:txBody>
      </p:sp>
      <p:sp>
        <p:nvSpPr>
          <p:cNvPr id="4" name="矩形 3"/>
          <p:cNvSpPr/>
          <p:nvPr userDrawn="1"/>
        </p:nvSpPr>
        <p:spPr>
          <a:xfrm>
            <a:off x="55229" y="6405332"/>
            <a:ext cx="3190840" cy="410165"/>
          </a:xfrm>
          <a:prstGeom prst="rect">
            <a:avLst/>
          </a:prstGeom>
        </p:spPr>
        <p:txBody>
          <a:bodyPr wrap="none" lIns="162353" tIns="81179" rIns="162353" bIns="81179">
            <a:spAutoFit/>
          </a:bodyPr>
          <a:lstStyle/>
          <a:p>
            <a:pPr marL="0" marR="0" lvl="0" indent="0" algn="l" defTabSz="12176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D6091"/>
                </a:solidFill>
                <a:effectLst/>
                <a:uLnTx/>
                <a:uFillTx/>
                <a:latin typeface="Arial"/>
                <a:ea typeface="微軟正黑體" panose="020B0604030504040204" pitchFamily="34" charset="-120"/>
                <a:cs typeface="+mn-cs"/>
              </a:rPr>
              <a:t>ASE Confidential / Security-C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4D6091"/>
              </a:solidFill>
              <a:effectLst/>
              <a:uLnTx/>
              <a:uFillTx/>
              <a:latin typeface="Arial"/>
              <a:ea typeface="微軟正黑體" panose="020B0604030504040204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33959846"/>
      </p:ext>
    </p:extLst>
  </p:cSld>
  <p:clrMapOvr>
    <a:masterClrMapping/>
  </p:clrMapOvr>
  <p:transition spd="med">
    <p:cover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文字方塊 1"/>
          <p:cNvSpPr txBox="1"/>
          <p:nvPr userDrawn="1"/>
        </p:nvSpPr>
        <p:spPr>
          <a:xfrm>
            <a:off x="9604672" y="6481653"/>
            <a:ext cx="2540000" cy="307720"/>
          </a:xfrm>
          <a:prstGeom prst="rect">
            <a:avLst/>
          </a:prstGeom>
          <a:noFill/>
        </p:spPr>
        <p:txBody>
          <a:bodyPr vert="horz" lIns="121864" tIns="60932" rIns="121864" bIns="60932" rtlCol="0">
            <a:spAutoFit/>
          </a:bodyPr>
          <a:lstStyle/>
          <a:p>
            <a:pPr marL="0" marR="0" lvl="0" indent="0" algn="l" defTabSz="12176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Arial"/>
                <a:ea typeface="微軟正黑體" panose="020B0604030504040204" pitchFamily="34" charset="-120"/>
                <a:cs typeface="+mn-cs"/>
              </a:rPr>
              <a:t>ASE Confidential / Security-C</a:t>
            </a:r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Arial"/>
              <a:ea typeface="微軟正黑體" panose="020B0604030504040204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24514818"/>
      </p:ext>
    </p:extLst>
  </p:cSld>
  <p:clrMapOvr>
    <a:masterClrMapping/>
  </p:clrMapOvr>
  <p:transition spd="med">
    <p:cover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3.xml"/><Relationship Id="rId9" Type="http://schemas.openxmlformats.org/officeDocument/2006/relationships/image" Target="../media/image5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1487489" y="-3"/>
            <a:ext cx="8736971" cy="6312000"/>
          </a:xfrm>
          <a:prstGeom prst="rect">
            <a:avLst/>
          </a:prstGeom>
          <a:solidFill>
            <a:srgbClr val="3C48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12176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軟正黑體" panose="020B0604030504040204" pitchFamily="34" charset="-120"/>
              <a:cs typeface="+mn-cs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565"/>
          <a:stretch/>
        </p:blipFill>
        <p:spPr>
          <a:xfrm>
            <a:off x="0" y="0"/>
            <a:ext cx="1775520" cy="6858000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 userDrawn="1"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60"/>
          <a:stretch/>
        </p:blipFill>
        <p:spPr>
          <a:xfrm>
            <a:off x="9840416" y="-2073"/>
            <a:ext cx="2351584" cy="6858000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 userDrawn="1"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67" r="26437"/>
          <a:stretch/>
        </p:blipFill>
        <p:spPr>
          <a:xfrm>
            <a:off x="2639616" y="-2073"/>
            <a:ext cx="4896544" cy="6858000"/>
          </a:xfrm>
          <a:prstGeom prst="rect">
            <a:avLst/>
          </a:prstGeom>
        </p:spPr>
      </p:pic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527393" y="365125"/>
            <a:ext cx="11073231" cy="759619"/>
          </a:xfrm>
          <a:prstGeom prst="rect">
            <a:avLst/>
          </a:prstGeom>
        </p:spPr>
        <p:txBody>
          <a:bodyPr vert="horz" lIns="91326" tIns="45661" rIns="91326" bIns="45661" rtlCol="0" anchor="t">
            <a:noAutofit/>
          </a:bodyPr>
          <a:lstStyle/>
          <a:p>
            <a:endParaRPr kumimoji="1"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527393" y="1316765"/>
            <a:ext cx="11073231" cy="4860203"/>
          </a:xfrm>
          <a:prstGeom prst="rect">
            <a:avLst/>
          </a:prstGeom>
        </p:spPr>
        <p:txBody>
          <a:bodyPr vert="horz" lIns="91326" tIns="45661" rIns="91326" bIns="45661" rtlCol="0">
            <a:normAutofit/>
          </a:bodyPr>
          <a:lstStyle/>
          <a:p>
            <a:pPr lvl="0"/>
            <a:r>
              <a:rPr kumimoji="1" lang="zh-TW" altLang="en-US" dirty="0"/>
              <a:t>第一層</a:t>
            </a:r>
            <a:endParaRPr kumimoji="1" lang="en-US" altLang="zh-TW" dirty="0"/>
          </a:p>
          <a:p>
            <a:pPr lvl="1"/>
            <a:r>
              <a:rPr kumimoji="1" lang="zh-TW" altLang="en-US" dirty="0"/>
              <a:t>第二層</a:t>
            </a:r>
            <a:endParaRPr kumimoji="1" lang="en-US" altLang="zh-TW" dirty="0"/>
          </a:p>
          <a:p>
            <a:pPr lvl="2"/>
            <a:r>
              <a:rPr kumimoji="1" lang="zh-TW" altLang="en-US" dirty="0"/>
              <a:t>第三層</a:t>
            </a:r>
          </a:p>
          <a:p>
            <a:pPr lvl="3"/>
            <a:r>
              <a:rPr kumimoji="1" lang="zh-TW" altLang="en-US" dirty="0"/>
              <a:t>第四層</a:t>
            </a:r>
          </a:p>
        </p:txBody>
      </p:sp>
      <p:sp>
        <p:nvSpPr>
          <p:cNvPr id="8" name="Slide Number Placeholder 4"/>
          <p:cNvSpPr txBox="1">
            <a:spLocks/>
          </p:cNvSpPr>
          <p:nvPr/>
        </p:nvSpPr>
        <p:spPr>
          <a:xfrm>
            <a:off x="11168564" y="6185979"/>
            <a:ext cx="864096" cy="836712"/>
          </a:xfrm>
          <a:prstGeom prst="rect">
            <a:avLst/>
          </a:prstGeom>
        </p:spPr>
        <p:txBody>
          <a:bodyPr vert="horz" lIns="121772" tIns="60884" rIns="121772" bIns="60884" rtlCol="0" anchor="ctr"/>
          <a:lstStyle>
            <a:defPPr>
              <a:defRPr lang="zh-TW"/>
            </a:defPPr>
            <a:lvl1pPr marL="0" algn="r" defTabSz="914400" rtl="0" eaLnBrk="1" latinLnBrk="0" hangingPunct="1">
              <a:defRPr sz="1000" b="0" i="0" kern="1200" baseline="0">
                <a:solidFill>
                  <a:srgbClr val="A0A1A4"/>
                </a:solidFill>
                <a:latin typeface="+mj-lt"/>
                <a:ea typeface="+mn-ea"/>
                <a:cs typeface="Noto Sans CJK TC Regular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E2719F-92A1-4FFE-81FF-B45F661B4D21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軟正黑體" panose="020B0604030504040204" pitchFamily="34" charset="-120"/>
              </a:rPr>
              <a:pPr marL="0" marR="0" lvl="0" indent="0" algn="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D2D3D4"/>
                </a:solidFill>
                <a:effectLst/>
                <a:uLnTx/>
                <a:uFillTx/>
                <a:latin typeface="Arial"/>
                <a:ea typeface="微軟正黑體" panose="020B0604030504040204" pitchFamily="34" charset="-120"/>
              </a:rPr>
              <a:t> 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D2D3D4"/>
              </a:solidFill>
              <a:effectLst/>
              <a:uLnTx/>
              <a:uFillTx/>
              <a:latin typeface="Arial"/>
              <a:ea typeface="微軟正黑體" panose="020B0604030504040204" pitchFamily="34" charset="-12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8888209" y="6213311"/>
            <a:ext cx="3190840" cy="410165"/>
          </a:xfrm>
          <a:prstGeom prst="rect">
            <a:avLst/>
          </a:prstGeom>
        </p:spPr>
        <p:txBody>
          <a:bodyPr wrap="none" lIns="162353" tIns="81179" rIns="162353" bIns="81179">
            <a:spAutoFit/>
          </a:bodyPr>
          <a:lstStyle/>
          <a:p>
            <a:pPr marL="0" marR="0" lvl="0" indent="0" algn="l" defTabSz="12176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8456E"/>
                </a:solidFill>
                <a:effectLst/>
                <a:uLnTx/>
                <a:uFillTx/>
                <a:latin typeface="Arial"/>
                <a:ea typeface="微軟正黑體" panose="020B0604030504040204" pitchFamily="34" charset="-120"/>
                <a:cs typeface="+mn-cs"/>
              </a:rPr>
              <a:t>ASE Confidential / Security-C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08456E"/>
              </a:solidFill>
              <a:effectLst/>
              <a:uLnTx/>
              <a:uFillTx/>
              <a:latin typeface="Arial"/>
              <a:ea typeface="微軟正黑體" panose="020B0604030504040204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26283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transition spd="med">
    <p:cover dir="u"/>
  </p:transition>
  <p:txStyles>
    <p:titleStyle>
      <a:lvl1pPr algn="l" defTabSz="1217610" rtl="0" eaLnBrk="1" latinLnBrk="0" hangingPunct="1">
        <a:lnSpc>
          <a:spcPct val="90000"/>
        </a:lnSpc>
        <a:spcBef>
          <a:spcPct val="0"/>
        </a:spcBef>
        <a:buNone/>
        <a:defRPr sz="5867" b="1" kern="1200" baseline="0">
          <a:solidFill>
            <a:schemeClr val="bg1"/>
          </a:solidFill>
          <a:latin typeface="+mn-lt"/>
          <a:ea typeface="微軟正黑體" charset="-120"/>
          <a:cs typeface="+mj-cs"/>
        </a:defRPr>
      </a:lvl1pPr>
    </p:titleStyle>
    <p:bodyStyle>
      <a:lvl1pPr marL="329780" indent="-310047" algn="l" defTabSz="1217610" rtl="0" eaLnBrk="1" latinLnBrk="0" hangingPunct="1">
        <a:lnSpc>
          <a:spcPct val="90000"/>
        </a:lnSpc>
        <a:spcBef>
          <a:spcPts val="1067"/>
        </a:spcBef>
        <a:buClr>
          <a:schemeClr val="accent5"/>
        </a:buClr>
        <a:buFont typeface="Arial"/>
        <a:buChar char="•"/>
        <a:tabLst/>
        <a:defRPr sz="4267" b="1" kern="1200" baseline="0">
          <a:solidFill>
            <a:schemeClr val="bg1"/>
          </a:solidFill>
          <a:latin typeface="+mn-lt"/>
          <a:ea typeface="微軟正黑體" charset="-120"/>
          <a:cs typeface="+mn-cs"/>
        </a:defRPr>
      </a:lvl1pPr>
      <a:lvl2pPr marL="671125" indent="-335554" algn="l" defTabSz="1217610" rtl="0" eaLnBrk="1" latinLnBrk="0" hangingPunct="1">
        <a:lnSpc>
          <a:spcPct val="90000"/>
        </a:lnSpc>
        <a:spcBef>
          <a:spcPts val="1067"/>
        </a:spcBef>
        <a:buClr>
          <a:schemeClr val="accent5"/>
        </a:buClr>
        <a:buFont typeface="Arial"/>
        <a:buChar char="•"/>
        <a:defRPr sz="3600" b="1" kern="1200" baseline="0">
          <a:solidFill>
            <a:schemeClr val="bg1"/>
          </a:solidFill>
          <a:latin typeface="+mn-lt"/>
          <a:ea typeface="微軟正黑體" charset="-120"/>
          <a:cs typeface="+mn-cs"/>
        </a:defRPr>
      </a:lvl2pPr>
      <a:lvl3pPr marL="958743" indent="-239687" algn="l" defTabSz="1217610" rtl="0" eaLnBrk="1" latinLnBrk="0" hangingPunct="1">
        <a:lnSpc>
          <a:spcPct val="90000"/>
        </a:lnSpc>
        <a:spcBef>
          <a:spcPts val="1067"/>
        </a:spcBef>
        <a:buClr>
          <a:schemeClr val="accent5"/>
        </a:buClr>
        <a:buFont typeface="Arial"/>
        <a:buChar char="•"/>
        <a:defRPr sz="2800" kern="1200" baseline="0">
          <a:solidFill>
            <a:schemeClr val="bg1"/>
          </a:solidFill>
          <a:latin typeface="+mn-lt"/>
          <a:ea typeface="微軟正黑體" charset="-120"/>
          <a:cs typeface="+mn-cs"/>
        </a:defRPr>
      </a:lvl3pPr>
      <a:lvl4pPr marL="1198425" indent="-239687" algn="l" defTabSz="1217610" rtl="0" eaLnBrk="1" latinLnBrk="0" hangingPunct="1">
        <a:lnSpc>
          <a:spcPct val="90000"/>
        </a:lnSpc>
        <a:spcBef>
          <a:spcPts val="1067"/>
        </a:spcBef>
        <a:buClr>
          <a:schemeClr val="accent5"/>
        </a:buClr>
        <a:buFont typeface="Arial"/>
        <a:buChar char="•"/>
        <a:defRPr sz="2533" kern="1200" baseline="0">
          <a:solidFill>
            <a:schemeClr val="bg1"/>
          </a:solidFill>
          <a:latin typeface="+mn-lt"/>
          <a:ea typeface="微軟正黑體" charset="-120"/>
          <a:cs typeface="+mn-cs"/>
        </a:defRPr>
      </a:lvl4pPr>
      <a:lvl5pPr marL="2739601" indent="-304404" algn="l" defTabSz="121761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533" kern="1200">
          <a:solidFill>
            <a:schemeClr val="tx1"/>
          </a:solidFill>
          <a:latin typeface="+mn-lt"/>
          <a:ea typeface="+mn-ea"/>
          <a:cs typeface="+mn-cs"/>
        </a:defRPr>
      </a:lvl5pPr>
      <a:lvl6pPr marL="3348419" indent="-304404" algn="l" defTabSz="121761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533" kern="1200">
          <a:solidFill>
            <a:schemeClr val="tx1"/>
          </a:solidFill>
          <a:latin typeface="+mn-lt"/>
          <a:ea typeface="+mn-ea"/>
          <a:cs typeface="+mn-cs"/>
        </a:defRPr>
      </a:lvl6pPr>
      <a:lvl7pPr marL="3957213" indent="-304404" algn="l" defTabSz="121761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533" kern="1200">
          <a:solidFill>
            <a:schemeClr val="tx1"/>
          </a:solidFill>
          <a:latin typeface="+mn-lt"/>
          <a:ea typeface="+mn-ea"/>
          <a:cs typeface="+mn-cs"/>
        </a:defRPr>
      </a:lvl7pPr>
      <a:lvl8pPr marL="4566013" indent="-304404" algn="l" defTabSz="121761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533" kern="1200">
          <a:solidFill>
            <a:schemeClr val="tx1"/>
          </a:solidFill>
          <a:latin typeface="+mn-lt"/>
          <a:ea typeface="+mn-ea"/>
          <a:cs typeface="+mn-cs"/>
        </a:defRPr>
      </a:lvl8pPr>
      <a:lvl9pPr marL="5174819" indent="-304404" algn="l" defTabSz="121761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53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1217610" rtl="0" eaLnBrk="1" latinLnBrk="0" hangingPunct="1">
        <a:defRPr sz="2533" kern="1200">
          <a:solidFill>
            <a:schemeClr val="tx1"/>
          </a:solidFill>
          <a:latin typeface="+mn-lt"/>
          <a:ea typeface="+mn-ea"/>
          <a:cs typeface="+mn-cs"/>
        </a:defRPr>
      </a:lvl1pPr>
      <a:lvl2pPr marL="608811" algn="l" defTabSz="1217610" rtl="0" eaLnBrk="1" latinLnBrk="0" hangingPunct="1">
        <a:defRPr sz="2533" kern="1200">
          <a:solidFill>
            <a:schemeClr val="tx1"/>
          </a:solidFill>
          <a:latin typeface="+mn-lt"/>
          <a:ea typeface="+mn-ea"/>
          <a:cs typeface="+mn-cs"/>
        </a:defRPr>
      </a:lvl2pPr>
      <a:lvl3pPr marL="1217610" algn="l" defTabSz="1217610" rtl="0" eaLnBrk="1" latinLnBrk="0" hangingPunct="1">
        <a:defRPr sz="2533" kern="1200">
          <a:solidFill>
            <a:schemeClr val="tx1"/>
          </a:solidFill>
          <a:latin typeface="+mn-lt"/>
          <a:ea typeface="+mn-ea"/>
          <a:cs typeface="+mn-cs"/>
        </a:defRPr>
      </a:lvl3pPr>
      <a:lvl4pPr marL="1826409" algn="l" defTabSz="1217610" rtl="0" eaLnBrk="1" latinLnBrk="0" hangingPunct="1">
        <a:defRPr sz="2533" kern="1200">
          <a:solidFill>
            <a:schemeClr val="tx1"/>
          </a:solidFill>
          <a:latin typeface="+mn-lt"/>
          <a:ea typeface="+mn-ea"/>
          <a:cs typeface="+mn-cs"/>
        </a:defRPr>
      </a:lvl4pPr>
      <a:lvl5pPr marL="2435218" algn="l" defTabSz="1217610" rtl="0" eaLnBrk="1" latinLnBrk="0" hangingPunct="1">
        <a:defRPr sz="2533" kern="1200">
          <a:solidFill>
            <a:schemeClr val="tx1"/>
          </a:solidFill>
          <a:latin typeface="+mn-lt"/>
          <a:ea typeface="+mn-ea"/>
          <a:cs typeface="+mn-cs"/>
        </a:defRPr>
      </a:lvl5pPr>
      <a:lvl6pPr marL="3044009" algn="l" defTabSz="1217610" rtl="0" eaLnBrk="1" latinLnBrk="0" hangingPunct="1">
        <a:defRPr sz="2533" kern="1200">
          <a:solidFill>
            <a:schemeClr val="tx1"/>
          </a:solidFill>
          <a:latin typeface="+mn-lt"/>
          <a:ea typeface="+mn-ea"/>
          <a:cs typeface="+mn-cs"/>
        </a:defRPr>
      </a:lvl6pPr>
      <a:lvl7pPr marL="3652818" algn="l" defTabSz="1217610" rtl="0" eaLnBrk="1" latinLnBrk="0" hangingPunct="1">
        <a:defRPr sz="2533" kern="1200">
          <a:solidFill>
            <a:schemeClr val="tx1"/>
          </a:solidFill>
          <a:latin typeface="+mn-lt"/>
          <a:ea typeface="+mn-ea"/>
          <a:cs typeface="+mn-cs"/>
        </a:defRPr>
      </a:lvl7pPr>
      <a:lvl8pPr marL="4261615" algn="l" defTabSz="1217610" rtl="0" eaLnBrk="1" latinLnBrk="0" hangingPunct="1">
        <a:defRPr sz="2533" kern="1200">
          <a:solidFill>
            <a:schemeClr val="tx1"/>
          </a:solidFill>
          <a:latin typeface="+mn-lt"/>
          <a:ea typeface="+mn-ea"/>
          <a:cs typeface="+mn-cs"/>
        </a:defRPr>
      </a:lvl8pPr>
      <a:lvl9pPr marL="4870416" algn="l" defTabSz="1217610" rtl="0" eaLnBrk="1" latinLnBrk="0" hangingPunct="1">
        <a:defRPr sz="253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527381" y="365125"/>
            <a:ext cx="11073230" cy="5435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endParaRPr kumimoji="1"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527381" y="1052737"/>
            <a:ext cx="11073230" cy="51242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TW" altLang="en-US" dirty="0"/>
              <a:t>第一層</a:t>
            </a:r>
            <a:endParaRPr kumimoji="1" lang="en-US" altLang="zh-TW" dirty="0"/>
          </a:p>
          <a:p>
            <a:pPr lvl="1"/>
            <a:r>
              <a:rPr kumimoji="1" lang="zh-TW" altLang="en-US" dirty="0"/>
              <a:t>第二層</a:t>
            </a:r>
            <a:endParaRPr kumimoji="1" lang="en-US" altLang="zh-TW" dirty="0"/>
          </a:p>
          <a:p>
            <a:pPr lvl="2"/>
            <a:r>
              <a:rPr kumimoji="1" lang="zh-TW" altLang="en-US" dirty="0"/>
              <a:t>第三層</a:t>
            </a:r>
          </a:p>
          <a:p>
            <a:pPr lvl="3"/>
            <a:r>
              <a:rPr kumimoji="1" lang="zh-TW" altLang="en-US" dirty="0"/>
              <a:t>第四層</a:t>
            </a:r>
          </a:p>
        </p:txBody>
      </p:sp>
      <p:sp>
        <p:nvSpPr>
          <p:cNvPr id="9" name="Slide Number Placeholder 4"/>
          <p:cNvSpPr txBox="1">
            <a:spLocks/>
          </p:cNvSpPr>
          <p:nvPr userDrawn="1"/>
        </p:nvSpPr>
        <p:spPr>
          <a:xfrm>
            <a:off x="11216568" y="6176965"/>
            <a:ext cx="816091" cy="84572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000" b="0" i="0" kern="1200" baseline="0">
                <a:solidFill>
                  <a:srgbClr val="A0A1A4"/>
                </a:solidFill>
                <a:latin typeface="+mj-lt"/>
                <a:ea typeface="+mn-ea"/>
                <a:cs typeface="Noto Sans CJK TC Regular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E2719F-92A1-4FFE-81FF-B45F661B4D21}" type="slidenum">
              <a:rPr kumimoji="0" lang="zh-TW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D2D3D4"/>
                </a:solidFill>
                <a:effectLst/>
                <a:uLnTx/>
                <a:uFillTx/>
                <a:latin typeface="Calibri"/>
                <a:ea typeface="微軟正黑體"/>
              </a:rPr>
              <a:pPr marL="0" marR="0" lvl="0" indent="0" algn="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D2D3D4"/>
                </a:solidFill>
                <a:effectLst/>
                <a:uLnTx/>
                <a:uFillTx/>
                <a:latin typeface="Calibri"/>
                <a:ea typeface="微軟正黑體"/>
              </a:rPr>
              <a:t> </a:t>
            </a:r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D2D3D4"/>
              </a:solidFill>
              <a:effectLst/>
              <a:uLnTx/>
              <a:uFillTx/>
              <a:latin typeface="Calibri"/>
              <a:ea typeface="微軟正黑體"/>
            </a:endParaRPr>
          </a:p>
        </p:txBody>
      </p:sp>
      <p:sp>
        <p:nvSpPr>
          <p:cNvPr id="6" name="矩形 5"/>
          <p:cNvSpPr/>
          <p:nvPr userDrawn="1"/>
        </p:nvSpPr>
        <p:spPr>
          <a:xfrm>
            <a:off x="8912314" y="6269058"/>
            <a:ext cx="2221185" cy="2974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333" b="1" i="0" u="none" strike="noStrike" kern="120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/>
                <a:ea typeface="微軟正黑體"/>
                <a:cs typeface="+mn-cs"/>
              </a:rPr>
              <a:t>ASE Confidential / Security-C</a:t>
            </a:r>
            <a:endParaRPr kumimoji="0" lang="zh-TW" altLang="en-US" sz="1333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Calibri"/>
              <a:ea typeface="微軟正黑體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493106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8" r:id="rId7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267" b="1" i="0" kern="1200" baseline="0">
          <a:solidFill>
            <a:schemeClr val="tx1"/>
          </a:solidFill>
          <a:latin typeface="+mn-lt"/>
          <a:ea typeface="微軟正黑體" charset="-120"/>
          <a:cs typeface="Microsoft JhengHei" charset="-120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800"/>
        </a:spcBef>
        <a:buClr>
          <a:schemeClr val="accent5"/>
        </a:buClr>
        <a:buFont typeface="Arial" charset="0"/>
        <a:buChar char="•"/>
        <a:defRPr sz="3200" b="1" kern="1200" baseline="0">
          <a:solidFill>
            <a:schemeClr val="tx1"/>
          </a:solidFill>
          <a:latin typeface="+mn-lt"/>
          <a:ea typeface="微軟正黑體" charset="-120"/>
          <a:cs typeface="+mn-cs"/>
        </a:defRPr>
      </a:lvl1pPr>
      <a:lvl2pPr marL="493788" indent="-228594" algn="l" defTabSz="914377" rtl="0" eaLnBrk="1" latinLnBrk="0" hangingPunct="1">
        <a:lnSpc>
          <a:spcPct val="90000"/>
        </a:lnSpc>
        <a:spcBef>
          <a:spcPts val="800"/>
        </a:spcBef>
        <a:buClr>
          <a:schemeClr val="accent5"/>
        </a:buClr>
        <a:buFont typeface="Arial" charset="0"/>
        <a:buChar char="•"/>
        <a:defRPr sz="2667" b="1" kern="1200" baseline="0">
          <a:solidFill>
            <a:schemeClr val="tx1"/>
          </a:solidFill>
          <a:latin typeface="+mn-lt"/>
          <a:ea typeface="微軟正黑體" charset="-120"/>
          <a:cs typeface="+mn-cs"/>
        </a:defRPr>
      </a:lvl2pPr>
      <a:lvl3pPr marL="710982" indent="-228594" algn="l" defTabSz="914377" rtl="0" eaLnBrk="1" latinLnBrk="0" hangingPunct="1">
        <a:lnSpc>
          <a:spcPct val="90000"/>
        </a:lnSpc>
        <a:spcBef>
          <a:spcPts val="800"/>
        </a:spcBef>
        <a:buClr>
          <a:schemeClr val="accent5"/>
        </a:buClr>
        <a:buFont typeface="Arial" charset="0"/>
        <a:buChar char="•"/>
        <a:defRPr sz="2133" kern="1200" baseline="0">
          <a:solidFill>
            <a:schemeClr val="tx1"/>
          </a:solidFill>
          <a:latin typeface="+mn-lt"/>
          <a:ea typeface="微軟正黑體" charset="-120"/>
          <a:cs typeface="+mn-cs"/>
        </a:defRPr>
      </a:lvl3pPr>
      <a:lvl4pPr marL="928177" indent="-228594" algn="l" defTabSz="914377" rtl="0" eaLnBrk="1" latinLnBrk="0" hangingPunct="1">
        <a:lnSpc>
          <a:spcPct val="90000"/>
        </a:lnSpc>
        <a:spcBef>
          <a:spcPts val="800"/>
        </a:spcBef>
        <a:buClr>
          <a:schemeClr val="accent5"/>
        </a:buClr>
        <a:buFont typeface="Arial" charset="0"/>
        <a:buChar char="•"/>
        <a:defRPr sz="1867" kern="1200" baseline="0">
          <a:solidFill>
            <a:schemeClr val="tx1"/>
          </a:solidFill>
          <a:latin typeface="+mn-lt"/>
          <a:ea typeface="微軟正黑體" charset="-120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2.png"/><Relationship Id="rId4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1359696" y="1920608"/>
            <a:ext cx="5316392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MTK </a:t>
            </a:r>
            <a:r>
              <a:rPr kumimoji="0" lang="en-US" altLang="zh-TW" sz="4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HBPoP yield </a:t>
            </a:r>
          </a:p>
          <a:p>
            <a:pPr marL="0" marR="0" lvl="0" indent="0" algn="l" defTabSz="914400" rtl="0" eaLnBrk="1" fontAlgn="auto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action monitor</a:t>
            </a:r>
            <a:endParaRPr kumimoji="0" lang="zh-TW" altLang="en-US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1385096" y="4157133"/>
            <a:ext cx="188500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ASEKH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A3 BB10 2000</a:t>
            </a:r>
            <a:endParaRPr kumimoji="0" lang="en-US" altLang="zh-TW" sz="16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Pei Chen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November, 2024</a:t>
            </a:r>
            <a:endParaRPr kumimoji="0" lang="zh-TW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1025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702429" y="966674"/>
            <a:ext cx="53929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Data programming and mapping.</a:t>
            </a:r>
          </a:p>
        </p:txBody>
      </p:sp>
      <p:graphicFrame>
        <p:nvGraphicFramePr>
          <p:cNvPr id="32" name="表格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0698982"/>
              </p:ext>
            </p:extLst>
          </p:nvPr>
        </p:nvGraphicFramePr>
        <p:xfrm>
          <a:off x="696000" y="382923"/>
          <a:ext cx="10800000" cy="36000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350000">
                  <a:extLst>
                    <a:ext uri="{9D8B030D-6E8A-4147-A177-3AD203B41FA5}">
                      <a16:colId xmlns:a16="http://schemas.microsoft.com/office/drawing/2014/main" val="655906935"/>
                    </a:ext>
                  </a:extLst>
                </a:gridCol>
                <a:gridCol w="1350000">
                  <a:extLst>
                    <a:ext uri="{9D8B030D-6E8A-4147-A177-3AD203B41FA5}">
                      <a16:colId xmlns:a16="http://schemas.microsoft.com/office/drawing/2014/main" val="1591410348"/>
                    </a:ext>
                  </a:extLst>
                </a:gridCol>
                <a:gridCol w="1350000">
                  <a:extLst>
                    <a:ext uri="{9D8B030D-6E8A-4147-A177-3AD203B41FA5}">
                      <a16:colId xmlns:a16="http://schemas.microsoft.com/office/drawing/2014/main" val="2835418310"/>
                    </a:ext>
                  </a:extLst>
                </a:gridCol>
                <a:gridCol w="1350000">
                  <a:extLst>
                    <a:ext uri="{9D8B030D-6E8A-4147-A177-3AD203B41FA5}">
                      <a16:colId xmlns:a16="http://schemas.microsoft.com/office/drawing/2014/main" val="512218169"/>
                    </a:ext>
                  </a:extLst>
                </a:gridCol>
                <a:gridCol w="1350000">
                  <a:extLst>
                    <a:ext uri="{9D8B030D-6E8A-4147-A177-3AD203B41FA5}">
                      <a16:colId xmlns:a16="http://schemas.microsoft.com/office/drawing/2014/main" val="2263284470"/>
                    </a:ext>
                  </a:extLst>
                </a:gridCol>
                <a:gridCol w="1350000">
                  <a:extLst>
                    <a:ext uri="{9D8B030D-6E8A-4147-A177-3AD203B41FA5}">
                      <a16:colId xmlns:a16="http://schemas.microsoft.com/office/drawing/2014/main" val="2988542659"/>
                    </a:ext>
                  </a:extLst>
                </a:gridCol>
                <a:gridCol w="1350000">
                  <a:extLst>
                    <a:ext uri="{9D8B030D-6E8A-4147-A177-3AD203B41FA5}">
                      <a16:colId xmlns:a16="http://schemas.microsoft.com/office/drawing/2014/main" val="2478687398"/>
                    </a:ext>
                  </a:extLst>
                </a:gridCol>
                <a:gridCol w="1350000">
                  <a:extLst>
                    <a:ext uri="{9D8B030D-6E8A-4147-A177-3AD203B41FA5}">
                      <a16:colId xmlns:a16="http://schemas.microsoft.com/office/drawing/2014/main" val="2021352842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aseline="0" dirty="0" smtClean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微軟正黑體" panose="020B0604030504040204" pitchFamily="34" charset="-120"/>
                        </a:rPr>
                        <a:t>1. </a:t>
                      </a:r>
                      <a:r>
                        <a:rPr lang="zh-TW" altLang="en-US" sz="1400" baseline="0" dirty="0" smtClean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微軟正黑體" panose="020B0604030504040204" pitchFamily="34" charset="-120"/>
                        </a:rPr>
                        <a:t>主題選定</a:t>
                      </a:r>
                      <a:endParaRPr lang="zh-TW" altLang="en-US" sz="1400" baseline="0" dirty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aseline="0" dirty="0" smtClean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微軟正黑體" panose="020B0604030504040204" pitchFamily="34" charset="-120"/>
                        </a:rPr>
                        <a:t>2</a:t>
                      </a:r>
                      <a:r>
                        <a:rPr lang="en-US" altLang="zh-TW" sz="1400" b="1" kern="1200" baseline="0" dirty="0" smtClean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微軟正黑體" panose="020B0604030504040204" pitchFamily="34" charset="-120"/>
                          <a:cs typeface="+mn-cs"/>
                        </a:rPr>
                        <a:t>.</a:t>
                      </a:r>
                      <a:r>
                        <a:rPr lang="zh-TW" altLang="en-US" sz="1400" b="1" kern="1200" baseline="0" dirty="0" smtClean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微軟正黑體" panose="020B0604030504040204" pitchFamily="34" charset="-120"/>
                          <a:cs typeface="+mn-cs"/>
                        </a:rPr>
                        <a:t> 選定理由</a:t>
                      </a:r>
                      <a:endParaRPr lang="zh-TW" altLang="en-US" sz="1400" b="1" kern="1200" baseline="0" dirty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altLang="zh-TW" sz="1400" b="1" kern="1200" baseline="0" dirty="0" smtClean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微軟正黑體" panose="020B0604030504040204" pitchFamily="34" charset="-120"/>
                          <a:cs typeface="+mn-cs"/>
                        </a:rPr>
                        <a:t>3.</a:t>
                      </a:r>
                      <a:r>
                        <a:rPr lang="zh-TW" altLang="en-US" sz="1400" b="1" kern="1200" baseline="0" dirty="0" smtClean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微軟正黑體" panose="020B0604030504040204" pitchFamily="34" charset="-120"/>
                          <a:cs typeface="+mn-cs"/>
                        </a:rPr>
                        <a:t> 目前現況</a:t>
                      </a:r>
                      <a:endParaRPr lang="zh-TW" altLang="en-US" sz="1400" b="1" kern="1200" baseline="0" dirty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aseline="0" dirty="0" smtClean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微軟正黑體" panose="020B0604030504040204" pitchFamily="34" charset="-120"/>
                        </a:rPr>
                        <a:t>4.</a:t>
                      </a:r>
                      <a:r>
                        <a:rPr lang="zh-TW" altLang="en-US" sz="1400" baseline="0" dirty="0" smtClean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微軟正黑體" panose="020B0604030504040204" pitchFamily="34" charset="-120"/>
                        </a:rPr>
                        <a:t> 原因分析</a:t>
                      </a:r>
                      <a:endParaRPr lang="zh-TW" altLang="en-US" sz="1400" baseline="0" dirty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aseline="0" dirty="0" smtClean="0">
                          <a:solidFill>
                            <a:schemeClr val="bg1"/>
                          </a:solidFill>
                          <a:latin typeface="Microsoft YaHei" panose="020B0503020204020204" pitchFamily="34" charset="-122"/>
                          <a:ea typeface="微軟正黑體" panose="020B0604030504040204" pitchFamily="34" charset="-120"/>
                        </a:rPr>
                        <a:t>5.</a:t>
                      </a:r>
                      <a:r>
                        <a:rPr lang="zh-TW" altLang="en-US" sz="1400" baseline="0" dirty="0" smtClean="0">
                          <a:solidFill>
                            <a:schemeClr val="bg1"/>
                          </a:solidFill>
                          <a:latin typeface="Microsoft YaHei" panose="020B0503020204020204" pitchFamily="34" charset="-122"/>
                          <a:ea typeface="微軟正黑體" panose="020B0604030504040204" pitchFamily="34" charset="-120"/>
                        </a:rPr>
                        <a:t> 評估與執行</a:t>
                      </a:r>
                      <a:endParaRPr lang="zh-TW" altLang="en-US" sz="1400" baseline="0" dirty="0">
                        <a:solidFill>
                          <a:schemeClr val="bg1"/>
                        </a:solidFill>
                        <a:latin typeface="Microsoft YaHei" panose="020B0503020204020204" pitchFamily="34" charset="-122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aseline="0" dirty="0" smtClean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微軟正黑體" panose="020B0604030504040204" pitchFamily="34" charset="-120"/>
                        </a:rPr>
                        <a:t>6.</a:t>
                      </a:r>
                      <a:r>
                        <a:rPr lang="zh-TW" altLang="en-US" sz="1400" baseline="0" dirty="0" smtClean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微軟正黑體" panose="020B0604030504040204" pitchFamily="34" charset="-120"/>
                        </a:rPr>
                        <a:t> 效果確認</a:t>
                      </a:r>
                      <a:endParaRPr lang="zh-TW" altLang="en-US" sz="1400" baseline="0" dirty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aseline="0" dirty="0" smtClean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微軟正黑體" panose="020B0604030504040204" pitchFamily="34" charset="-120"/>
                        </a:rPr>
                        <a:t>7.</a:t>
                      </a:r>
                      <a:r>
                        <a:rPr lang="zh-TW" altLang="en-US" sz="1400" baseline="0" dirty="0" smtClean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微軟正黑體" panose="020B0604030504040204" pitchFamily="34" charset="-120"/>
                        </a:rPr>
                        <a:t> 標準化</a:t>
                      </a:r>
                      <a:endParaRPr lang="zh-TW" altLang="en-US" sz="1400" baseline="0" dirty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aseline="0" dirty="0" smtClean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微軟正黑體" panose="020B0604030504040204" pitchFamily="34" charset="-120"/>
                        </a:rPr>
                        <a:t>8.</a:t>
                      </a:r>
                      <a:r>
                        <a:rPr lang="zh-TW" altLang="en-US" sz="1400" baseline="0" dirty="0" smtClean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微軟正黑體" panose="020B0604030504040204" pitchFamily="34" charset="-120"/>
                        </a:rPr>
                        <a:t> 殘留問題</a:t>
                      </a:r>
                      <a:endParaRPr lang="zh-TW" altLang="en-US" sz="1400" baseline="0" dirty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4931276"/>
                  </a:ext>
                </a:extLst>
              </a:tr>
            </a:tbl>
          </a:graphicData>
        </a:graphic>
      </p:graphicFrame>
      <p:sp>
        <p:nvSpPr>
          <p:cNvPr id="103" name="文字方塊 102"/>
          <p:cNvSpPr txBox="1"/>
          <p:nvPr/>
        </p:nvSpPr>
        <p:spPr>
          <a:xfrm>
            <a:off x="807935" y="1573344"/>
            <a:ext cx="4136004" cy="523220"/>
          </a:xfrm>
          <a:prstGeom prst="rect">
            <a:avLst/>
          </a:prstGeom>
          <a:solidFill>
            <a:schemeClr val="tx2">
              <a:lumMod val="20000"/>
              <a:lumOff val="80000"/>
              <a:alpha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TW" sz="1400" u="sng" dirty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Second action phase </a:t>
            </a:r>
            <a:r>
              <a:rPr lang="en-US" altLang="zh-TW" sz="1400" u="sng" dirty="0" smtClean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3.</a:t>
            </a:r>
            <a:endParaRPr lang="en-US" altLang="zh-TW" sz="1400" u="sng" dirty="0">
              <a:solidFill>
                <a:schemeClr val="tx2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US" altLang="zh-TW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Calculate and present according to conditions</a:t>
            </a:r>
            <a:endParaRPr lang="zh-TW" altLang="en-US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56" name="直線單箭頭接點 55"/>
          <p:cNvCxnSpPr>
            <a:stCxn id="103" idx="3"/>
          </p:cNvCxnSpPr>
          <p:nvPr/>
        </p:nvCxnSpPr>
        <p:spPr>
          <a:xfrm>
            <a:off x="4943938" y="1834954"/>
            <a:ext cx="540000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文字方塊 48"/>
          <p:cNvSpPr txBox="1"/>
          <p:nvPr/>
        </p:nvSpPr>
        <p:spPr>
          <a:xfrm>
            <a:off x="702429" y="2523687"/>
            <a:ext cx="23457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EDA representative index</a:t>
            </a:r>
            <a:endParaRPr lang="zh-TW" altLang="en-US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3" name="文字方塊 52"/>
          <p:cNvSpPr txBox="1"/>
          <p:nvPr/>
        </p:nvSpPr>
        <p:spPr>
          <a:xfrm>
            <a:off x="901360" y="2831464"/>
            <a:ext cx="2549096" cy="22082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ts val="1500"/>
              </a:lnSpc>
              <a:defRPr/>
            </a:pPr>
            <a:r>
              <a:rPr kumimoji="0" lang="en-US" altLang="zh-TW" sz="105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3">
                    <a:lumMod val="40000"/>
                    <a:lumOff val="60000"/>
                  </a:schemeClr>
                </a:solidFill>
                <a:effectLst/>
                <a:uLnTx/>
                <a:uFillTx/>
                <a:latin typeface="+mj-lt"/>
                <a:ea typeface="微軟正黑體"/>
              </a:rPr>
              <a:t>Yield performance</a:t>
            </a:r>
            <a:endParaRPr kumimoji="0" lang="en-US" altLang="zh-TW" sz="800" b="0" i="0" u="none" strike="noStrike" kern="1200" cap="none" spc="0" normalizeH="0" baseline="0" noProof="0" dirty="0" smtClean="0">
              <a:ln>
                <a:noFill/>
              </a:ln>
              <a:solidFill>
                <a:schemeClr val="accent3">
                  <a:lumMod val="40000"/>
                  <a:lumOff val="60000"/>
                </a:schemeClr>
              </a:solidFill>
              <a:effectLst/>
              <a:uLnTx/>
              <a:uFillTx/>
              <a:latin typeface="+mj-lt"/>
              <a:ea typeface="微軟正黑體"/>
            </a:endParaRPr>
          </a:p>
          <a:p>
            <a:pPr>
              <a:lnSpc>
                <a:spcPts val="1500"/>
              </a:lnSpc>
              <a:defRPr/>
            </a:pPr>
            <a:r>
              <a:rPr kumimoji="0" lang="en-US" altLang="zh-TW" sz="105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3">
                    <a:lumMod val="40000"/>
                    <a:lumOff val="60000"/>
                  </a:schemeClr>
                </a:solidFill>
                <a:effectLst/>
                <a:uLnTx/>
                <a:uFillTx/>
                <a:latin typeface="+mj-lt"/>
                <a:ea typeface="微軟正黑體"/>
              </a:rPr>
              <a:t>Defect pareto</a:t>
            </a:r>
          </a:p>
          <a:p>
            <a:pPr>
              <a:lnSpc>
                <a:spcPts val="1500"/>
              </a:lnSpc>
              <a:defRPr/>
            </a:pPr>
            <a:r>
              <a:rPr kumimoji="0" lang="en-US" altLang="zh-TW" sz="105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3">
                    <a:lumMod val="40000"/>
                    <a:lumOff val="60000"/>
                  </a:schemeClr>
                </a:solidFill>
                <a:effectLst/>
                <a:uLnTx/>
                <a:uFillTx/>
                <a:latin typeface="+mj-lt"/>
                <a:ea typeface="微軟正黑體"/>
              </a:rPr>
              <a:t>Close lot list</a:t>
            </a:r>
            <a:endParaRPr kumimoji="0" lang="en-US" altLang="zh-TW" sz="800" b="0" i="0" u="none" strike="noStrike" kern="1200" cap="none" spc="0" normalizeH="0" baseline="0" noProof="0" dirty="0" smtClean="0">
              <a:ln>
                <a:noFill/>
              </a:ln>
              <a:solidFill>
                <a:schemeClr val="accent3">
                  <a:lumMod val="40000"/>
                  <a:lumOff val="60000"/>
                </a:schemeClr>
              </a:solidFill>
              <a:effectLst/>
              <a:uLnTx/>
              <a:uFillTx/>
              <a:latin typeface="+mj-lt"/>
              <a:ea typeface="微軟正黑體"/>
            </a:endParaRPr>
          </a:p>
          <a:p>
            <a:pPr lvl="0">
              <a:lnSpc>
                <a:spcPts val="1500"/>
              </a:lnSpc>
              <a:defRPr/>
            </a:pPr>
            <a:r>
              <a:rPr lang="en-US" altLang="zh-TW" sz="105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</a:rPr>
              <a:t>Total output</a:t>
            </a:r>
          </a:p>
          <a:p>
            <a:pPr lvl="0">
              <a:lnSpc>
                <a:spcPts val="1500"/>
              </a:lnSpc>
              <a:defRPr/>
            </a:pPr>
            <a:r>
              <a:rPr lang="en-US" altLang="zh-TW" sz="105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</a:rPr>
              <a:t>Shift status</a:t>
            </a:r>
            <a:endParaRPr lang="en-US" altLang="zh-TW" sz="1050" dirty="0">
              <a:solidFill>
                <a:schemeClr val="accent3">
                  <a:lumMod val="40000"/>
                  <a:lumOff val="60000"/>
                </a:schemeClr>
              </a:solidFill>
              <a:latin typeface="+mj-lt"/>
            </a:endParaRPr>
          </a:p>
          <a:p>
            <a:pPr lvl="0">
              <a:lnSpc>
                <a:spcPts val="1500"/>
              </a:lnSpc>
              <a:defRPr/>
            </a:pPr>
            <a:r>
              <a:rPr lang="en-US" altLang="zh-TW" sz="1050" dirty="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</a:rPr>
              <a:t>By machine chart </a:t>
            </a:r>
            <a:r>
              <a:rPr lang="en-US" altLang="zh-TW" sz="105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</a:rPr>
              <a:t>monitor</a:t>
            </a:r>
          </a:p>
          <a:p>
            <a:pPr>
              <a:lnSpc>
                <a:spcPts val="1500"/>
              </a:lnSpc>
              <a:defRPr/>
            </a:pPr>
            <a:r>
              <a:rPr lang="en-US" altLang="zh-TW" sz="1050" dirty="0">
                <a:latin typeface="+mj-lt"/>
              </a:rPr>
              <a:t>FCB 3/O </a:t>
            </a:r>
            <a:r>
              <a:rPr lang="en-US" altLang="zh-TW" sz="1050" dirty="0" smtClean="0">
                <a:latin typeface="+mj-lt"/>
              </a:rPr>
              <a:t>LRR </a:t>
            </a:r>
            <a:r>
              <a:rPr lang="en-US" altLang="zh-TW" sz="800" dirty="0">
                <a:latin typeface="Microsoft YaHei" panose="020B0503020204020204" pitchFamily="34" charset="-122"/>
                <a:ea typeface="微軟正黑體" panose="020B0604030504040204" pitchFamily="34" charset="-120"/>
              </a:rPr>
              <a:t>-- </a:t>
            </a:r>
            <a:r>
              <a:rPr lang="en-US" altLang="zh-TW" sz="800" dirty="0" smtClean="0">
                <a:latin typeface="Microsoft YaHei" panose="020B0503020204020204" pitchFamily="34" charset="-122"/>
                <a:ea typeface="微軟正黑體" panose="020B0604030504040204" pitchFamily="34" charset="-120"/>
              </a:rPr>
              <a:t>7</a:t>
            </a:r>
            <a:endParaRPr lang="en-US" altLang="zh-TW" sz="1050" dirty="0" smtClean="0">
              <a:latin typeface="+mj-lt"/>
            </a:endParaRPr>
          </a:p>
          <a:p>
            <a:pPr lvl="0">
              <a:lnSpc>
                <a:spcPts val="1500"/>
              </a:lnSpc>
              <a:defRPr/>
            </a:pPr>
            <a:r>
              <a:rPr lang="en-US" altLang="zh-TW" sz="1050" dirty="0">
                <a:latin typeface="+mj-lt"/>
              </a:rPr>
              <a:t>TCB SOH </a:t>
            </a:r>
            <a:r>
              <a:rPr lang="en-US" altLang="zh-TW" sz="1050" dirty="0" smtClean="0">
                <a:latin typeface="+mj-lt"/>
              </a:rPr>
              <a:t>monitor </a:t>
            </a:r>
            <a:r>
              <a:rPr lang="en-US" altLang="zh-TW" sz="800" dirty="0">
                <a:latin typeface="Microsoft YaHei" panose="020B0503020204020204" pitchFamily="34" charset="-122"/>
                <a:ea typeface="微軟正黑體" panose="020B0604030504040204" pitchFamily="34" charset="-120"/>
              </a:rPr>
              <a:t>-- </a:t>
            </a:r>
            <a:r>
              <a:rPr lang="en-US" altLang="zh-TW" sz="800" dirty="0" smtClean="0">
                <a:latin typeface="Microsoft YaHei" panose="020B0503020204020204" pitchFamily="34" charset="-122"/>
                <a:ea typeface="微軟正黑體" panose="020B0604030504040204" pitchFamily="34" charset="-120"/>
              </a:rPr>
              <a:t>8</a:t>
            </a:r>
            <a:endParaRPr lang="en-US" altLang="zh-TW" sz="1050" dirty="0">
              <a:latin typeface="+mj-lt"/>
            </a:endParaRPr>
          </a:p>
          <a:p>
            <a:pPr lvl="0">
              <a:lnSpc>
                <a:spcPts val="1500"/>
              </a:lnSpc>
              <a:defRPr/>
            </a:pPr>
            <a:r>
              <a:rPr lang="en-US" altLang="zh-TW" sz="1050" dirty="0">
                <a:latin typeface="+mj-lt"/>
              </a:rPr>
              <a:t>Performance by </a:t>
            </a:r>
            <a:r>
              <a:rPr lang="en-US" altLang="zh-TW" sz="1050" dirty="0" smtClean="0">
                <a:latin typeface="+mj-lt"/>
              </a:rPr>
              <a:t>machine </a:t>
            </a:r>
            <a:r>
              <a:rPr lang="en-US" altLang="zh-TW" sz="800" dirty="0">
                <a:latin typeface="Microsoft YaHei" panose="020B0503020204020204" pitchFamily="34" charset="-122"/>
                <a:ea typeface="微軟正黑體" panose="020B0604030504040204" pitchFamily="34" charset="-120"/>
              </a:rPr>
              <a:t>-- </a:t>
            </a:r>
            <a:r>
              <a:rPr lang="en-US" altLang="zh-TW" sz="800" dirty="0" smtClean="0">
                <a:latin typeface="Microsoft YaHei" panose="020B0503020204020204" pitchFamily="34" charset="-122"/>
                <a:ea typeface="微軟正黑體" panose="020B0604030504040204" pitchFamily="34" charset="-120"/>
              </a:rPr>
              <a:t>9</a:t>
            </a:r>
            <a:endParaRPr lang="en-US" altLang="zh-TW" sz="1050" dirty="0">
              <a:latin typeface="+mj-lt"/>
            </a:endParaRPr>
          </a:p>
          <a:p>
            <a:pPr lvl="0">
              <a:lnSpc>
                <a:spcPts val="1500"/>
              </a:lnSpc>
              <a:defRPr/>
            </a:pPr>
            <a:r>
              <a:rPr lang="en-US" altLang="zh-TW" sz="1050" dirty="0">
                <a:latin typeface="+mj-lt"/>
              </a:rPr>
              <a:t>Molding thickness </a:t>
            </a:r>
            <a:r>
              <a:rPr lang="en-US" altLang="zh-TW" sz="1050" dirty="0" smtClean="0">
                <a:latin typeface="+mj-lt"/>
              </a:rPr>
              <a:t>SOH </a:t>
            </a:r>
            <a:r>
              <a:rPr lang="en-US" altLang="zh-TW" sz="800" dirty="0">
                <a:latin typeface="Microsoft YaHei" panose="020B0503020204020204" pitchFamily="34" charset="-122"/>
                <a:ea typeface="微軟正黑體" panose="020B0604030504040204" pitchFamily="34" charset="-120"/>
              </a:rPr>
              <a:t>-- </a:t>
            </a:r>
            <a:r>
              <a:rPr lang="en-US" altLang="zh-TW" sz="800" dirty="0" smtClean="0">
                <a:latin typeface="Microsoft YaHei" panose="020B0503020204020204" pitchFamily="34" charset="-122"/>
                <a:ea typeface="微軟正黑體" panose="020B0604030504040204" pitchFamily="34" charset="-120"/>
              </a:rPr>
              <a:t>10</a:t>
            </a:r>
            <a:endParaRPr lang="en-US" altLang="zh-TW" sz="1050" dirty="0">
              <a:latin typeface="+mj-lt"/>
            </a:endParaRPr>
          </a:p>
          <a:p>
            <a:pPr lvl="0">
              <a:lnSpc>
                <a:spcPts val="1500"/>
              </a:lnSpc>
              <a:defRPr/>
            </a:pPr>
            <a:r>
              <a:rPr lang="en-US" altLang="zh-TW" sz="1050" dirty="0">
                <a:latin typeface="+mj-lt"/>
              </a:rPr>
              <a:t>Performance by </a:t>
            </a:r>
            <a:r>
              <a:rPr lang="en-US" altLang="zh-TW" sz="1050" dirty="0" smtClean="0">
                <a:latin typeface="+mj-lt"/>
              </a:rPr>
              <a:t>StripMoldChase </a:t>
            </a:r>
            <a:r>
              <a:rPr lang="en-US" altLang="zh-TW" sz="800" dirty="0">
                <a:latin typeface="Microsoft YaHei" panose="020B0503020204020204" pitchFamily="34" charset="-122"/>
                <a:ea typeface="微軟正黑體" panose="020B0604030504040204" pitchFamily="34" charset="-120"/>
              </a:rPr>
              <a:t>-- </a:t>
            </a:r>
            <a:r>
              <a:rPr lang="en-US" altLang="zh-TW" sz="800" dirty="0" smtClean="0">
                <a:latin typeface="Microsoft YaHei" panose="020B0503020204020204" pitchFamily="34" charset="-122"/>
                <a:ea typeface="微軟正黑體" panose="020B0604030504040204" pitchFamily="34" charset="-120"/>
              </a:rPr>
              <a:t>11</a:t>
            </a:r>
            <a:endParaRPr lang="en-US" altLang="zh-TW" sz="1050" dirty="0">
              <a:latin typeface="+mj-lt"/>
            </a:endParaRPr>
          </a:p>
        </p:txBody>
      </p:sp>
      <p:cxnSp>
        <p:nvCxnSpPr>
          <p:cNvPr id="54" name="肘形接點 53"/>
          <p:cNvCxnSpPr/>
          <p:nvPr/>
        </p:nvCxnSpPr>
        <p:spPr>
          <a:xfrm rot="10800000" flipV="1">
            <a:off x="934724" y="2967304"/>
            <a:ext cx="7200" cy="1908000"/>
          </a:xfrm>
          <a:prstGeom prst="bentConnector3">
            <a:avLst>
              <a:gd name="adj1" fmla="val 1800000"/>
            </a:avLst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接點 54"/>
          <p:cNvCxnSpPr/>
          <p:nvPr/>
        </p:nvCxnSpPr>
        <p:spPr>
          <a:xfrm>
            <a:off x="808321" y="3177662"/>
            <a:ext cx="1332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接點 56"/>
          <p:cNvCxnSpPr/>
          <p:nvPr/>
        </p:nvCxnSpPr>
        <p:spPr>
          <a:xfrm>
            <a:off x="808321" y="3366330"/>
            <a:ext cx="1332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接點 57"/>
          <p:cNvCxnSpPr/>
          <p:nvPr/>
        </p:nvCxnSpPr>
        <p:spPr>
          <a:xfrm>
            <a:off x="808321" y="3554998"/>
            <a:ext cx="1332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接點 58"/>
          <p:cNvCxnSpPr/>
          <p:nvPr/>
        </p:nvCxnSpPr>
        <p:spPr>
          <a:xfrm>
            <a:off x="808321" y="3743666"/>
            <a:ext cx="1332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接點 59"/>
          <p:cNvCxnSpPr/>
          <p:nvPr/>
        </p:nvCxnSpPr>
        <p:spPr>
          <a:xfrm>
            <a:off x="808321" y="3932334"/>
            <a:ext cx="1332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接點 60"/>
          <p:cNvCxnSpPr/>
          <p:nvPr/>
        </p:nvCxnSpPr>
        <p:spPr>
          <a:xfrm>
            <a:off x="808321" y="4121002"/>
            <a:ext cx="1332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接點 61"/>
          <p:cNvCxnSpPr/>
          <p:nvPr/>
        </p:nvCxnSpPr>
        <p:spPr>
          <a:xfrm>
            <a:off x="808321" y="4309670"/>
            <a:ext cx="1332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接點 62"/>
          <p:cNvCxnSpPr/>
          <p:nvPr/>
        </p:nvCxnSpPr>
        <p:spPr>
          <a:xfrm>
            <a:off x="808321" y="4498338"/>
            <a:ext cx="1332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接點 63"/>
          <p:cNvCxnSpPr/>
          <p:nvPr/>
        </p:nvCxnSpPr>
        <p:spPr>
          <a:xfrm>
            <a:off x="808321" y="4687010"/>
            <a:ext cx="1332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文字方塊 65"/>
          <p:cNvSpPr txBox="1"/>
          <p:nvPr/>
        </p:nvSpPr>
        <p:spPr>
          <a:xfrm>
            <a:off x="9265981" y="2523687"/>
            <a:ext cx="7082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Result</a:t>
            </a:r>
            <a:endParaRPr lang="zh-TW" altLang="en-US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70" name="直線接點 69"/>
          <p:cNvCxnSpPr/>
          <p:nvPr/>
        </p:nvCxnSpPr>
        <p:spPr>
          <a:xfrm>
            <a:off x="9126261" y="2573308"/>
            <a:ext cx="0" cy="360000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字方塊 5"/>
          <p:cNvSpPr txBox="1"/>
          <p:nvPr/>
        </p:nvSpPr>
        <p:spPr>
          <a:xfrm>
            <a:off x="3459271" y="2831464"/>
            <a:ext cx="2630848" cy="23544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Clr>
                <a:schemeClr val="tx2"/>
              </a:buClr>
              <a:buFont typeface="Wingdings" panose="05000000000000000000" pitchFamily="2" charset="2"/>
              <a:buChar char="Ø"/>
            </a:pPr>
            <a:r>
              <a:rPr lang="en-US" altLang="zh-TW" sz="105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--</a:t>
            </a:r>
            <a:r>
              <a:rPr lang="zh-TW" altLang="en-US" sz="105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TW" sz="105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7</a:t>
            </a:r>
            <a:endParaRPr lang="en-US" altLang="zh-TW" sz="105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71450" indent="-171450">
              <a:buClr>
                <a:schemeClr val="tx2"/>
              </a:buClr>
              <a:buFont typeface="Wingdings" panose="05000000000000000000" pitchFamily="2" charset="2"/>
              <a:buChar char="Ø"/>
            </a:pPr>
            <a:r>
              <a:rPr lang="en-US" altLang="zh-TW" sz="105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The time interval setting</a:t>
            </a:r>
            <a:endParaRPr lang="en-US" altLang="zh-TW" sz="1050" dirty="0" smtClean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71450" indent="-171450">
              <a:buClr>
                <a:schemeClr val="tx2"/>
              </a:buClr>
              <a:buFont typeface="Wingdings" panose="05000000000000000000" pitchFamily="2" charset="2"/>
              <a:buChar char="Ø"/>
            </a:pPr>
            <a:r>
              <a:rPr lang="en-US" altLang="zh-TW" sz="105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Exclude resend data</a:t>
            </a:r>
            <a:endParaRPr lang="en-US" altLang="zh-TW" sz="105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71450" indent="-171450">
              <a:buClr>
                <a:schemeClr val="tx2"/>
              </a:buClr>
              <a:buFont typeface="Wingdings" panose="05000000000000000000" pitchFamily="2" charset="2"/>
              <a:buChar char="Ø"/>
            </a:pPr>
            <a:r>
              <a:rPr lang="en-US" altLang="zh-TW" sz="105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Keep the latest sublot information</a:t>
            </a:r>
          </a:p>
          <a:p>
            <a:pPr marL="171450" indent="-171450">
              <a:buClr>
                <a:schemeClr val="tx2"/>
              </a:buClr>
              <a:buFont typeface="Wingdings" panose="05000000000000000000" pitchFamily="2" charset="2"/>
              <a:buChar char="Ø"/>
            </a:pPr>
            <a:r>
              <a:rPr lang="en-US" altLang="zh-TW" sz="105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Defect contain specific failuremode</a:t>
            </a:r>
            <a:endParaRPr lang="en-US" altLang="zh-TW" sz="105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71450" indent="-171450">
              <a:buClr>
                <a:schemeClr val="tx2"/>
              </a:buClr>
              <a:buFont typeface="Wingdings" panose="05000000000000000000" pitchFamily="2" charset="2"/>
              <a:buChar char="Ø"/>
            </a:pPr>
            <a:endParaRPr lang="en-US" altLang="zh-TW" sz="105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71450" indent="-171450">
              <a:buClr>
                <a:schemeClr val="tx2"/>
              </a:buClr>
              <a:buFont typeface="Wingdings" panose="05000000000000000000" pitchFamily="2" charset="2"/>
              <a:buChar char="Ø"/>
            </a:pPr>
            <a:r>
              <a:rPr lang="en-US" altLang="zh-TW" sz="105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--</a:t>
            </a:r>
            <a:r>
              <a:rPr lang="zh-TW" altLang="en-US" sz="105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TW" sz="105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8 / 10</a:t>
            </a:r>
            <a:endParaRPr lang="en-US" altLang="zh-TW" sz="105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71450" indent="-171450">
              <a:buClr>
                <a:schemeClr val="tx2"/>
              </a:buClr>
              <a:buFont typeface="Wingdings" panose="05000000000000000000" pitchFamily="2" charset="2"/>
              <a:buChar char="Ø"/>
            </a:pPr>
            <a:r>
              <a:rPr lang="en-US" altLang="zh-TW" sz="105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Average value present in line</a:t>
            </a:r>
          </a:p>
          <a:p>
            <a:pPr marL="171450" indent="-171450">
              <a:buClr>
                <a:schemeClr val="tx2"/>
              </a:buClr>
              <a:buFont typeface="Wingdings" panose="05000000000000000000" pitchFamily="2" charset="2"/>
              <a:buChar char="Ø"/>
            </a:pPr>
            <a:endParaRPr lang="en-US" altLang="zh-TW" sz="105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71450" indent="-171450">
              <a:buClr>
                <a:schemeClr val="tx2"/>
              </a:buClr>
              <a:buFont typeface="Wingdings" panose="05000000000000000000" pitchFamily="2" charset="2"/>
              <a:buChar char="Ø"/>
            </a:pPr>
            <a:r>
              <a:rPr lang="en-US" altLang="zh-TW" sz="105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-- </a:t>
            </a:r>
            <a:r>
              <a:rPr lang="en-US" altLang="zh-TW" sz="105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9 / 11</a:t>
            </a:r>
            <a:endParaRPr lang="en-US" altLang="zh-TW" sz="105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71450" indent="-171450">
              <a:buClr>
                <a:schemeClr val="tx2"/>
              </a:buClr>
              <a:buFont typeface="Wingdings" panose="05000000000000000000" pitchFamily="2" charset="2"/>
              <a:buChar char="Ø"/>
            </a:pPr>
            <a:r>
              <a:rPr lang="en-US" altLang="zh-TW" sz="105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Present the value of </a:t>
            </a:r>
            <a:r>
              <a:rPr lang="en-US" altLang="zh-TW" sz="105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each point</a:t>
            </a:r>
          </a:p>
          <a:p>
            <a:pPr marL="171450" indent="-171450">
              <a:buClr>
                <a:schemeClr val="tx2"/>
              </a:buClr>
              <a:buFont typeface="Wingdings" panose="05000000000000000000" pitchFamily="2" charset="2"/>
              <a:buChar char="Ø"/>
            </a:pPr>
            <a:r>
              <a:rPr lang="en-US" altLang="zh-TW" sz="105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Exclude data less than LSL</a:t>
            </a:r>
          </a:p>
          <a:p>
            <a:pPr marL="171450" indent="-171450">
              <a:buClr>
                <a:schemeClr val="tx2"/>
              </a:buClr>
              <a:buFont typeface="Wingdings" panose="05000000000000000000" pitchFamily="2" charset="2"/>
              <a:buChar char="Ø"/>
            </a:pPr>
            <a:r>
              <a:rPr lang="en-US" altLang="zh-TW" sz="105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Order by case machine</a:t>
            </a:r>
          </a:p>
          <a:p>
            <a:pPr marL="171450" indent="-171450">
              <a:buClr>
                <a:schemeClr val="tx2"/>
              </a:buClr>
              <a:buFont typeface="Wingdings" panose="05000000000000000000" pitchFamily="2" charset="2"/>
              <a:buChar char="Ø"/>
            </a:pPr>
            <a:r>
              <a:rPr lang="en-US" altLang="zh-TW" sz="105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Order by case </a:t>
            </a:r>
            <a:r>
              <a:rPr lang="en-US" altLang="zh-TW" sz="105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tooling</a:t>
            </a:r>
            <a:endParaRPr lang="en-US" altLang="zh-TW" sz="105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8" name="矩形 97"/>
          <p:cNvSpPr/>
          <p:nvPr/>
        </p:nvSpPr>
        <p:spPr>
          <a:xfrm>
            <a:off x="5530437" y="1573344"/>
            <a:ext cx="3073918" cy="5283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1700"/>
              </a:lnSpc>
              <a:buClr>
                <a:srgbClr val="008080"/>
              </a:buClr>
            </a:pPr>
            <a:r>
              <a:rPr lang="en-US" altLang="zh-TW" sz="1200" dirty="0">
                <a:latin typeface="Microsoft YaHei" panose="020B0503020204020204" pitchFamily="34" charset="-122"/>
                <a:ea typeface="微軟正黑體" panose="020B0604030504040204" pitchFamily="34" charset="-120"/>
              </a:rPr>
              <a:t>SOH control demarcation line monitor</a:t>
            </a:r>
            <a:endParaRPr lang="en-US" altLang="zh-TW" sz="1200" dirty="0" smtClean="0">
              <a:latin typeface="Microsoft YaHei" panose="020B0503020204020204" pitchFamily="34" charset="-122"/>
              <a:ea typeface="微軟正黑體" panose="020B0604030504040204" pitchFamily="34" charset="-120"/>
            </a:endParaRPr>
          </a:p>
          <a:p>
            <a:pPr>
              <a:lnSpc>
                <a:spcPts val="1700"/>
              </a:lnSpc>
              <a:buClr>
                <a:srgbClr val="008080"/>
              </a:buClr>
            </a:pPr>
            <a:r>
              <a:rPr lang="en-US" altLang="zh-TW" sz="1200" dirty="0" smtClean="0">
                <a:latin typeface="Microsoft YaHei" panose="020B0503020204020204" pitchFamily="34" charset="-122"/>
                <a:ea typeface="微軟正黑體" panose="020B0604030504040204" pitchFamily="34" charset="-120"/>
              </a:rPr>
              <a:t>According </a:t>
            </a:r>
            <a:r>
              <a:rPr lang="en-US" altLang="zh-TW" sz="1200" dirty="0">
                <a:latin typeface="Microsoft YaHei" panose="020B0503020204020204" pitchFamily="34" charset="-122"/>
                <a:ea typeface="微軟正黑體" panose="020B0604030504040204" pitchFamily="34" charset="-120"/>
              </a:rPr>
              <a:t>to different X-axis factors</a:t>
            </a:r>
          </a:p>
        </p:txBody>
      </p:sp>
      <p:cxnSp>
        <p:nvCxnSpPr>
          <p:cNvPr id="99" name="直線接點 98"/>
          <p:cNvCxnSpPr/>
          <p:nvPr/>
        </p:nvCxnSpPr>
        <p:spPr>
          <a:xfrm rot="5400000">
            <a:off x="5347914" y="1828727"/>
            <a:ext cx="360000" cy="0"/>
          </a:xfrm>
          <a:prstGeom prst="line">
            <a:avLst/>
          </a:prstGeom>
          <a:ln w="5715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圖片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7847" y="2835911"/>
            <a:ext cx="2700000" cy="89709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7847" y="3847126"/>
            <a:ext cx="2700000" cy="475403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7847" y="4436654"/>
            <a:ext cx="2700000" cy="1633718"/>
          </a:xfrm>
          <a:prstGeom prst="rect">
            <a:avLst/>
          </a:prstGeom>
        </p:spPr>
      </p:pic>
      <p:pic>
        <p:nvPicPr>
          <p:cNvPr id="29" name="圖片 2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68588" y="2967304"/>
            <a:ext cx="2592000" cy="1231856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68588" y="4199160"/>
            <a:ext cx="2592000" cy="1133827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68588" y="5357926"/>
            <a:ext cx="2592000" cy="919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640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702429" y="966674"/>
            <a:ext cx="53929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Data programming and mapping.</a:t>
            </a:r>
          </a:p>
        </p:txBody>
      </p:sp>
      <p:graphicFrame>
        <p:nvGraphicFramePr>
          <p:cNvPr id="32" name="表格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0698982"/>
              </p:ext>
            </p:extLst>
          </p:nvPr>
        </p:nvGraphicFramePr>
        <p:xfrm>
          <a:off x="696000" y="382923"/>
          <a:ext cx="10800000" cy="36000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350000">
                  <a:extLst>
                    <a:ext uri="{9D8B030D-6E8A-4147-A177-3AD203B41FA5}">
                      <a16:colId xmlns:a16="http://schemas.microsoft.com/office/drawing/2014/main" val="655906935"/>
                    </a:ext>
                  </a:extLst>
                </a:gridCol>
                <a:gridCol w="1350000">
                  <a:extLst>
                    <a:ext uri="{9D8B030D-6E8A-4147-A177-3AD203B41FA5}">
                      <a16:colId xmlns:a16="http://schemas.microsoft.com/office/drawing/2014/main" val="1591410348"/>
                    </a:ext>
                  </a:extLst>
                </a:gridCol>
                <a:gridCol w="1350000">
                  <a:extLst>
                    <a:ext uri="{9D8B030D-6E8A-4147-A177-3AD203B41FA5}">
                      <a16:colId xmlns:a16="http://schemas.microsoft.com/office/drawing/2014/main" val="2835418310"/>
                    </a:ext>
                  </a:extLst>
                </a:gridCol>
                <a:gridCol w="1350000">
                  <a:extLst>
                    <a:ext uri="{9D8B030D-6E8A-4147-A177-3AD203B41FA5}">
                      <a16:colId xmlns:a16="http://schemas.microsoft.com/office/drawing/2014/main" val="512218169"/>
                    </a:ext>
                  </a:extLst>
                </a:gridCol>
                <a:gridCol w="1350000">
                  <a:extLst>
                    <a:ext uri="{9D8B030D-6E8A-4147-A177-3AD203B41FA5}">
                      <a16:colId xmlns:a16="http://schemas.microsoft.com/office/drawing/2014/main" val="2263284470"/>
                    </a:ext>
                  </a:extLst>
                </a:gridCol>
                <a:gridCol w="1350000">
                  <a:extLst>
                    <a:ext uri="{9D8B030D-6E8A-4147-A177-3AD203B41FA5}">
                      <a16:colId xmlns:a16="http://schemas.microsoft.com/office/drawing/2014/main" val="2988542659"/>
                    </a:ext>
                  </a:extLst>
                </a:gridCol>
                <a:gridCol w="1350000">
                  <a:extLst>
                    <a:ext uri="{9D8B030D-6E8A-4147-A177-3AD203B41FA5}">
                      <a16:colId xmlns:a16="http://schemas.microsoft.com/office/drawing/2014/main" val="2478687398"/>
                    </a:ext>
                  </a:extLst>
                </a:gridCol>
                <a:gridCol w="1350000">
                  <a:extLst>
                    <a:ext uri="{9D8B030D-6E8A-4147-A177-3AD203B41FA5}">
                      <a16:colId xmlns:a16="http://schemas.microsoft.com/office/drawing/2014/main" val="2021352842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aseline="0" dirty="0" smtClean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微軟正黑體" panose="020B0604030504040204" pitchFamily="34" charset="-120"/>
                        </a:rPr>
                        <a:t>1. </a:t>
                      </a:r>
                      <a:r>
                        <a:rPr lang="zh-TW" altLang="en-US" sz="1400" baseline="0" dirty="0" smtClean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微軟正黑體" panose="020B0604030504040204" pitchFamily="34" charset="-120"/>
                        </a:rPr>
                        <a:t>主題選定</a:t>
                      </a:r>
                      <a:endParaRPr lang="zh-TW" altLang="en-US" sz="1400" baseline="0" dirty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aseline="0" dirty="0" smtClean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微軟正黑體" panose="020B0604030504040204" pitchFamily="34" charset="-120"/>
                        </a:rPr>
                        <a:t>2</a:t>
                      </a:r>
                      <a:r>
                        <a:rPr lang="en-US" altLang="zh-TW" sz="1400" b="1" kern="1200" baseline="0" dirty="0" smtClean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微軟正黑體" panose="020B0604030504040204" pitchFamily="34" charset="-120"/>
                          <a:cs typeface="+mn-cs"/>
                        </a:rPr>
                        <a:t>.</a:t>
                      </a:r>
                      <a:r>
                        <a:rPr lang="zh-TW" altLang="en-US" sz="1400" b="1" kern="1200" baseline="0" dirty="0" smtClean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微軟正黑體" panose="020B0604030504040204" pitchFamily="34" charset="-120"/>
                          <a:cs typeface="+mn-cs"/>
                        </a:rPr>
                        <a:t> 選定理由</a:t>
                      </a:r>
                      <a:endParaRPr lang="zh-TW" altLang="en-US" sz="1400" b="1" kern="1200" baseline="0" dirty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altLang="zh-TW" sz="1400" b="1" kern="1200" baseline="0" dirty="0" smtClean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微軟正黑體" panose="020B0604030504040204" pitchFamily="34" charset="-120"/>
                          <a:cs typeface="+mn-cs"/>
                        </a:rPr>
                        <a:t>3.</a:t>
                      </a:r>
                      <a:r>
                        <a:rPr lang="zh-TW" altLang="en-US" sz="1400" b="1" kern="1200" baseline="0" dirty="0" smtClean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微軟正黑體" panose="020B0604030504040204" pitchFamily="34" charset="-120"/>
                          <a:cs typeface="+mn-cs"/>
                        </a:rPr>
                        <a:t> 目前現況</a:t>
                      </a:r>
                      <a:endParaRPr lang="zh-TW" altLang="en-US" sz="1400" b="1" kern="1200" baseline="0" dirty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aseline="0" dirty="0" smtClean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微軟正黑體" panose="020B0604030504040204" pitchFamily="34" charset="-120"/>
                        </a:rPr>
                        <a:t>4.</a:t>
                      </a:r>
                      <a:r>
                        <a:rPr lang="zh-TW" altLang="en-US" sz="1400" baseline="0" dirty="0" smtClean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微軟正黑體" panose="020B0604030504040204" pitchFamily="34" charset="-120"/>
                        </a:rPr>
                        <a:t> 原因分析</a:t>
                      </a:r>
                      <a:endParaRPr lang="zh-TW" altLang="en-US" sz="1400" baseline="0" dirty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aseline="0" dirty="0" smtClean="0">
                          <a:solidFill>
                            <a:schemeClr val="bg1"/>
                          </a:solidFill>
                          <a:latin typeface="Microsoft YaHei" panose="020B0503020204020204" pitchFamily="34" charset="-122"/>
                          <a:ea typeface="微軟正黑體" panose="020B0604030504040204" pitchFamily="34" charset="-120"/>
                        </a:rPr>
                        <a:t>5.</a:t>
                      </a:r>
                      <a:r>
                        <a:rPr lang="zh-TW" altLang="en-US" sz="1400" baseline="0" dirty="0" smtClean="0">
                          <a:solidFill>
                            <a:schemeClr val="bg1"/>
                          </a:solidFill>
                          <a:latin typeface="Microsoft YaHei" panose="020B0503020204020204" pitchFamily="34" charset="-122"/>
                          <a:ea typeface="微軟正黑體" panose="020B0604030504040204" pitchFamily="34" charset="-120"/>
                        </a:rPr>
                        <a:t> 評估與執行</a:t>
                      </a:r>
                      <a:endParaRPr lang="zh-TW" altLang="en-US" sz="1400" baseline="0" dirty="0">
                        <a:solidFill>
                          <a:schemeClr val="bg1"/>
                        </a:solidFill>
                        <a:latin typeface="Microsoft YaHei" panose="020B0503020204020204" pitchFamily="34" charset="-122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aseline="0" dirty="0" smtClean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微軟正黑體" panose="020B0604030504040204" pitchFamily="34" charset="-120"/>
                        </a:rPr>
                        <a:t>6.</a:t>
                      </a:r>
                      <a:r>
                        <a:rPr lang="zh-TW" altLang="en-US" sz="1400" baseline="0" dirty="0" smtClean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微軟正黑體" panose="020B0604030504040204" pitchFamily="34" charset="-120"/>
                        </a:rPr>
                        <a:t> 效果確認</a:t>
                      </a:r>
                      <a:endParaRPr lang="zh-TW" altLang="en-US" sz="1400" baseline="0" dirty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aseline="0" dirty="0" smtClean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微軟正黑體" panose="020B0604030504040204" pitchFamily="34" charset="-120"/>
                        </a:rPr>
                        <a:t>7.</a:t>
                      </a:r>
                      <a:r>
                        <a:rPr lang="zh-TW" altLang="en-US" sz="1400" baseline="0" dirty="0" smtClean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微軟正黑體" panose="020B0604030504040204" pitchFamily="34" charset="-120"/>
                        </a:rPr>
                        <a:t> 標準化</a:t>
                      </a:r>
                      <a:endParaRPr lang="zh-TW" altLang="en-US" sz="1400" baseline="0" dirty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aseline="0" dirty="0" smtClean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微軟正黑體" panose="020B0604030504040204" pitchFamily="34" charset="-120"/>
                        </a:rPr>
                        <a:t>8.</a:t>
                      </a:r>
                      <a:r>
                        <a:rPr lang="zh-TW" altLang="en-US" sz="1400" baseline="0" dirty="0" smtClean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微軟正黑體" panose="020B0604030504040204" pitchFamily="34" charset="-120"/>
                        </a:rPr>
                        <a:t> 殘留問題</a:t>
                      </a:r>
                      <a:endParaRPr lang="zh-TW" altLang="en-US" sz="1400" baseline="0" dirty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4931276"/>
                  </a:ext>
                </a:extLst>
              </a:tr>
            </a:tbl>
          </a:graphicData>
        </a:graphic>
      </p:graphicFrame>
      <p:sp>
        <p:nvSpPr>
          <p:cNvPr id="103" name="文字方塊 102"/>
          <p:cNvSpPr txBox="1"/>
          <p:nvPr/>
        </p:nvSpPr>
        <p:spPr>
          <a:xfrm>
            <a:off x="807935" y="1573344"/>
            <a:ext cx="4136004" cy="523220"/>
          </a:xfrm>
          <a:prstGeom prst="rect">
            <a:avLst/>
          </a:prstGeom>
          <a:solidFill>
            <a:schemeClr val="accent1">
              <a:lumMod val="20000"/>
              <a:lumOff val="80000"/>
              <a:alpha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TW" sz="1400" u="sng" dirty="0" smtClean="0">
                <a:solidFill>
                  <a:srgbClr val="0033CC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Third part.</a:t>
            </a:r>
            <a:endParaRPr lang="en-US" altLang="zh-TW" sz="1400" u="sng" dirty="0">
              <a:solidFill>
                <a:srgbClr val="0033CC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US" altLang="zh-TW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Calculate and present according to conditions</a:t>
            </a:r>
            <a:endParaRPr lang="zh-TW" altLang="en-US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5532354" y="1466588"/>
            <a:ext cx="2760756" cy="7463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1700"/>
              </a:lnSpc>
              <a:buClr>
                <a:srgbClr val="008080"/>
              </a:buClr>
            </a:pPr>
            <a:r>
              <a:rPr lang="en-US" altLang="zh-TW" sz="1200" dirty="0">
                <a:latin typeface="Microsoft YaHei" panose="020B0503020204020204" pitchFamily="34" charset="-122"/>
                <a:ea typeface="微軟正黑體" panose="020B0604030504040204" pitchFamily="34" charset="-120"/>
              </a:rPr>
              <a:t>Confirm </a:t>
            </a:r>
            <a:r>
              <a:rPr lang="en-US" altLang="zh-TW" sz="1200" dirty="0" smtClean="0">
                <a:latin typeface="Microsoft YaHei" panose="020B0503020204020204" pitchFamily="34" charset="-122"/>
                <a:ea typeface="微軟正黑體" panose="020B0604030504040204" pitchFamily="34" charset="-120"/>
              </a:rPr>
              <a:t>macro is in run</a:t>
            </a:r>
          </a:p>
          <a:p>
            <a:pPr>
              <a:lnSpc>
                <a:spcPts val="1700"/>
              </a:lnSpc>
              <a:buClr>
                <a:srgbClr val="008080"/>
              </a:buClr>
            </a:pPr>
            <a:r>
              <a:rPr lang="en-US" altLang="zh-TW" sz="1200" dirty="0" smtClean="0">
                <a:latin typeface="Microsoft YaHei" panose="020B0503020204020204" pitchFamily="34" charset="-122"/>
                <a:ea typeface="微軟正黑體" panose="020B0604030504040204" pitchFamily="34" charset="-120"/>
              </a:rPr>
              <a:t>Inline monitor and material control</a:t>
            </a:r>
          </a:p>
          <a:p>
            <a:pPr>
              <a:lnSpc>
                <a:spcPts val="1700"/>
              </a:lnSpc>
              <a:buClr>
                <a:srgbClr val="008080"/>
              </a:buClr>
            </a:pPr>
            <a:r>
              <a:rPr lang="en-US" altLang="zh-TW" sz="1200" dirty="0" smtClean="0">
                <a:latin typeface="Microsoft YaHei" panose="020B0503020204020204" pitchFamily="34" charset="-122"/>
                <a:ea typeface="微軟正黑體" panose="020B0604030504040204" pitchFamily="34" charset="-120"/>
              </a:rPr>
              <a:t>Present value status</a:t>
            </a:r>
          </a:p>
        </p:txBody>
      </p:sp>
      <p:cxnSp>
        <p:nvCxnSpPr>
          <p:cNvPr id="43" name="直線接點 42"/>
          <p:cNvCxnSpPr/>
          <p:nvPr/>
        </p:nvCxnSpPr>
        <p:spPr>
          <a:xfrm rot="5400000">
            <a:off x="5232831" y="1842468"/>
            <a:ext cx="594000" cy="0"/>
          </a:xfrm>
          <a:prstGeom prst="line">
            <a:avLst/>
          </a:prstGeom>
          <a:ln w="571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單箭頭接點 55"/>
          <p:cNvCxnSpPr>
            <a:stCxn id="103" idx="3"/>
          </p:cNvCxnSpPr>
          <p:nvPr/>
        </p:nvCxnSpPr>
        <p:spPr>
          <a:xfrm>
            <a:off x="4943938" y="1834954"/>
            <a:ext cx="540000" cy="0"/>
          </a:xfrm>
          <a:prstGeom prst="straightConnector1">
            <a:avLst/>
          </a:prstGeom>
          <a:ln>
            <a:solidFill>
              <a:srgbClr val="0033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文字方塊 75"/>
          <p:cNvSpPr txBox="1"/>
          <p:nvPr/>
        </p:nvSpPr>
        <p:spPr>
          <a:xfrm>
            <a:off x="702428" y="2523687"/>
            <a:ext cx="23632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NAS representative index</a:t>
            </a:r>
            <a:endParaRPr lang="zh-TW" altLang="en-US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4" name="文字方塊 93"/>
          <p:cNvSpPr txBox="1"/>
          <p:nvPr/>
        </p:nvSpPr>
        <p:spPr>
          <a:xfrm>
            <a:off x="8900215" y="2523687"/>
            <a:ext cx="7082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Result</a:t>
            </a:r>
            <a:endParaRPr lang="zh-TW" altLang="en-US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104" name="直線接點 103"/>
          <p:cNvCxnSpPr/>
          <p:nvPr/>
        </p:nvCxnSpPr>
        <p:spPr>
          <a:xfrm>
            <a:off x="8777122" y="2573308"/>
            <a:ext cx="0" cy="360000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字方塊 38"/>
          <p:cNvSpPr txBox="1"/>
          <p:nvPr/>
        </p:nvSpPr>
        <p:spPr>
          <a:xfrm>
            <a:off x="901359" y="2834742"/>
            <a:ext cx="2222083" cy="10541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 marR="0" lvl="0" indent="0" fontAlgn="auto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05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微軟正黑體"/>
              </a:defRPr>
            </a:lvl1pPr>
          </a:lstStyle>
          <a:p>
            <a:r>
              <a:rPr lang="en-US" altLang="zh-TW" dirty="0"/>
              <a:t>Daily / weekly chart </a:t>
            </a:r>
            <a:r>
              <a:rPr lang="en-US" altLang="zh-TW" dirty="0" smtClean="0"/>
              <a:t>monitor </a:t>
            </a:r>
            <a:r>
              <a:rPr lang="en-US" altLang="zh-TW" sz="800" dirty="0">
                <a:latin typeface="Microsoft YaHei" panose="020B0503020204020204" pitchFamily="34" charset="-122"/>
                <a:ea typeface="微軟正黑體" panose="020B0604030504040204" pitchFamily="34" charset="-120"/>
              </a:rPr>
              <a:t>-- </a:t>
            </a:r>
            <a:r>
              <a:rPr lang="en-US" altLang="zh-TW" sz="800" dirty="0" smtClean="0">
                <a:latin typeface="Microsoft YaHei" panose="020B0503020204020204" pitchFamily="34" charset="-122"/>
                <a:ea typeface="微軟正黑體" panose="020B0604030504040204" pitchFamily="34" charset="-120"/>
              </a:rPr>
              <a:t>1</a:t>
            </a:r>
            <a:endParaRPr lang="en-US" altLang="zh-TW" dirty="0"/>
          </a:p>
          <a:p>
            <a:r>
              <a:rPr lang="en-US" altLang="zh-TW" dirty="0"/>
              <a:t>BPI mark reject rework </a:t>
            </a:r>
            <a:r>
              <a:rPr lang="en-US" altLang="zh-TW" dirty="0" smtClean="0"/>
              <a:t>rate </a:t>
            </a:r>
            <a:r>
              <a:rPr lang="en-US" altLang="zh-TW" sz="800" dirty="0">
                <a:latin typeface="Microsoft YaHei" panose="020B0503020204020204" pitchFamily="34" charset="-122"/>
                <a:ea typeface="微軟正黑體" panose="020B0604030504040204" pitchFamily="34" charset="-120"/>
              </a:rPr>
              <a:t>-- </a:t>
            </a:r>
            <a:r>
              <a:rPr lang="en-US" altLang="zh-TW" sz="800" dirty="0" smtClean="0">
                <a:latin typeface="Microsoft YaHei" panose="020B0503020204020204" pitchFamily="34" charset="-122"/>
                <a:ea typeface="微軟正黑體" panose="020B0604030504040204" pitchFamily="34" charset="-120"/>
              </a:rPr>
              <a:t>2</a:t>
            </a:r>
            <a:endParaRPr lang="en-US" altLang="zh-TW" dirty="0"/>
          </a:p>
          <a:p>
            <a:r>
              <a:rPr lang="en-US" altLang="zh-TW" dirty="0"/>
              <a:t>BGA rework </a:t>
            </a:r>
            <a:r>
              <a:rPr lang="en-US" altLang="zh-TW" dirty="0" smtClean="0"/>
              <a:t>rate </a:t>
            </a:r>
            <a:r>
              <a:rPr lang="en-US" altLang="zh-TW" sz="800" dirty="0">
                <a:latin typeface="Microsoft YaHei" panose="020B0503020204020204" pitchFamily="34" charset="-122"/>
                <a:ea typeface="微軟正黑體" panose="020B0604030504040204" pitchFamily="34" charset="-120"/>
              </a:rPr>
              <a:t>-- </a:t>
            </a:r>
            <a:r>
              <a:rPr lang="en-US" altLang="zh-TW" sz="800" dirty="0" smtClean="0">
                <a:latin typeface="Microsoft YaHei" panose="020B0503020204020204" pitchFamily="34" charset="-122"/>
                <a:ea typeface="微軟正黑體" panose="020B0604030504040204" pitchFamily="34" charset="-120"/>
              </a:rPr>
              <a:t>3</a:t>
            </a:r>
            <a:endParaRPr lang="en-US" altLang="zh-TW" dirty="0"/>
          </a:p>
          <a:p>
            <a:r>
              <a:rPr lang="en-US" altLang="zh-TW" dirty="0"/>
              <a:t>Bump </a:t>
            </a:r>
            <a:r>
              <a:rPr lang="en-US" altLang="zh-TW" dirty="0" smtClean="0"/>
              <a:t>height </a:t>
            </a:r>
            <a:r>
              <a:rPr lang="en-US" altLang="zh-TW" sz="800" dirty="0">
                <a:latin typeface="Microsoft YaHei" panose="020B0503020204020204" pitchFamily="34" charset="-122"/>
                <a:ea typeface="微軟正黑體" panose="020B0604030504040204" pitchFamily="34" charset="-120"/>
              </a:rPr>
              <a:t>-- </a:t>
            </a:r>
            <a:r>
              <a:rPr lang="en-US" altLang="zh-TW" sz="800" dirty="0" smtClean="0">
                <a:latin typeface="Microsoft YaHei" panose="020B0503020204020204" pitchFamily="34" charset="-122"/>
                <a:ea typeface="微軟正黑體" panose="020B0604030504040204" pitchFamily="34" charset="-120"/>
              </a:rPr>
              <a:t>4</a:t>
            </a:r>
            <a:endParaRPr lang="en-US" altLang="zh-TW" dirty="0"/>
          </a:p>
          <a:p>
            <a:r>
              <a:rPr lang="en-US" altLang="zh-TW" dirty="0"/>
              <a:t>Substrate </a:t>
            </a:r>
            <a:r>
              <a:rPr lang="en-US" altLang="zh-TW" dirty="0" smtClean="0"/>
              <a:t>space </a:t>
            </a:r>
            <a:r>
              <a:rPr lang="en-US" altLang="zh-TW" sz="800" dirty="0">
                <a:latin typeface="Microsoft YaHei" panose="020B0503020204020204" pitchFamily="34" charset="-122"/>
                <a:ea typeface="微軟正黑體" panose="020B0604030504040204" pitchFamily="34" charset="-120"/>
              </a:rPr>
              <a:t>-- </a:t>
            </a:r>
            <a:r>
              <a:rPr lang="en-US" altLang="zh-TW" sz="800" dirty="0" smtClean="0">
                <a:latin typeface="Microsoft YaHei" panose="020B0503020204020204" pitchFamily="34" charset="-122"/>
                <a:ea typeface="微軟正黑體" panose="020B0604030504040204" pitchFamily="34" charset="-120"/>
              </a:rPr>
              <a:t>5</a:t>
            </a:r>
            <a:endParaRPr lang="en-US" altLang="zh-TW" dirty="0"/>
          </a:p>
        </p:txBody>
      </p:sp>
      <p:cxnSp>
        <p:nvCxnSpPr>
          <p:cNvPr id="40" name="肘形接點 39"/>
          <p:cNvCxnSpPr/>
          <p:nvPr/>
        </p:nvCxnSpPr>
        <p:spPr>
          <a:xfrm rot="10800000" flipV="1">
            <a:off x="934723" y="2970374"/>
            <a:ext cx="7200" cy="774000"/>
          </a:xfrm>
          <a:prstGeom prst="bentConnector3">
            <a:avLst>
              <a:gd name="adj1" fmla="val 1800000"/>
            </a:avLst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/>
          <p:cNvCxnSpPr/>
          <p:nvPr/>
        </p:nvCxnSpPr>
        <p:spPr>
          <a:xfrm>
            <a:off x="808320" y="3172148"/>
            <a:ext cx="1332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接點 41"/>
          <p:cNvCxnSpPr/>
          <p:nvPr/>
        </p:nvCxnSpPr>
        <p:spPr>
          <a:xfrm>
            <a:off x="808320" y="3358619"/>
            <a:ext cx="1332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/>
          <p:cNvCxnSpPr/>
          <p:nvPr/>
        </p:nvCxnSpPr>
        <p:spPr>
          <a:xfrm>
            <a:off x="808320" y="3545090"/>
            <a:ext cx="1332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9425" y="2831464"/>
            <a:ext cx="2700000" cy="901209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9425" y="3870689"/>
            <a:ext cx="2700000" cy="48841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9425" y="4500681"/>
            <a:ext cx="2700000" cy="528548"/>
          </a:xfrm>
          <a:prstGeom prst="rect">
            <a:avLst/>
          </a:prstGeom>
        </p:spPr>
      </p:pic>
      <p:sp>
        <p:nvSpPr>
          <p:cNvPr id="45" name="文字方塊 44"/>
          <p:cNvSpPr txBox="1"/>
          <p:nvPr/>
        </p:nvSpPr>
        <p:spPr>
          <a:xfrm>
            <a:off x="3137846" y="2831464"/>
            <a:ext cx="2486578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Clr>
                <a:srgbClr val="0033CC"/>
              </a:buClr>
              <a:buFont typeface="Wingdings" panose="05000000000000000000" pitchFamily="2" charset="2"/>
              <a:buChar char="Ø"/>
            </a:pPr>
            <a:r>
              <a:rPr lang="en-US" altLang="zh-TW" sz="105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--</a:t>
            </a:r>
            <a:r>
              <a:rPr lang="zh-TW" altLang="en-US" sz="105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TW" sz="105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</a:p>
          <a:p>
            <a:pPr marL="171450" indent="-171450">
              <a:buClr>
                <a:srgbClr val="0033CC"/>
              </a:buClr>
              <a:buFont typeface="Wingdings" panose="05000000000000000000" pitchFamily="2" charset="2"/>
              <a:buChar char="Ø"/>
            </a:pPr>
            <a:r>
              <a:rPr lang="en-US" altLang="zh-TW" sz="105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Fetch time interval </a:t>
            </a:r>
            <a:r>
              <a:rPr lang="en-US" altLang="zh-TW" sz="80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(daily and weekly)</a:t>
            </a:r>
          </a:p>
          <a:p>
            <a:pPr marL="171450" indent="-171450">
              <a:buClr>
                <a:srgbClr val="0033CC"/>
              </a:buClr>
              <a:buFont typeface="Wingdings" panose="05000000000000000000" pitchFamily="2" charset="2"/>
              <a:buChar char="Ø"/>
            </a:pPr>
            <a:r>
              <a:rPr lang="en-US" altLang="zh-TW" sz="105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Condition filter exclusion</a:t>
            </a:r>
          </a:p>
          <a:p>
            <a:pPr marL="171450" indent="-171450">
              <a:buClr>
                <a:srgbClr val="0033CC"/>
              </a:buClr>
              <a:buFont typeface="Wingdings" panose="05000000000000000000" pitchFamily="2" charset="2"/>
              <a:buChar char="Ø"/>
            </a:pPr>
            <a:r>
              <a:rPr lang="en-US" altLang="zh-TW" sz="105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Quantity</a:t>
            </a:r>
            <a:r>
              <a:rPr lang="zh-TW" altLang="en-US" sz="105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TW" sz="105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calculate independently</a:t>
            </a:r>
          </a:p>
          <a:p>
            <a:pPr marL="171450" indent="-171450">
              <a:buClr>
                <a:srgbClr val="0033CC"/>
              </a:buClr>
              <a:buFont typeface="Wingdings" panose="05000000000000000000" pitchFamily="2" charset="2"/>
              <a:buChar char="Ø"/>
            </a:pPr>
            <a:r>
              <a:rPr lang="en-US" altLang="zh-TW" sz="105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Come to Yield conclusion</a:t>
            </a:r>
          </a:p>
          <a:p>
            <a:pPr marL="171450" indent="-171450">
              <a:buClr>
                <a:srgbClr val="0033CC"/>
              </a:buClr>
              <a:buFont typeface="Wingdings" panose="05000000000000000000" pitchFamily="2" charset="2"/>
              <a:buChar char="Ø"/>
            </a:pPr>
            <a:endParaRPr lang="en-US" altLang="zh-TW" sz="105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71450" indent="-171450">
              <a:buClr>
                <a:srgbClr val="0033CC"/>
              </a:buClr>
              <a:buFont typeface="Wingdings" panose="05000000000000000000" pitchFamily="2" charset="2"/>
              <a:buChar char="Ø"/>
            </a:pPr>
            <a:r>
              <a:rPr lang="en-US" altLang="zh-TW" sz="105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--</a:t>
            </a:r>
            <a:r>
              <a:rPr lang="zh-TW" altLang="en-US" sz="105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TW" sz="105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2 / 3</a:t>
            </a:r>
            <a:endParaRPr lang="en-US" altLang="zh-TW" sz="105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71450" indent="-171450">
              <a:buClr>
                <a:srgbClr val="0033CC"/>
              </a:buClr>
              <a:buFont typeface="Wingdings" panose="05000000000000000000" pitchFamily="2" charset="2"/>
              <a:buChar char="Ø"/>
            </a:pPr>
            <a:r>
              <a:rPr lang="en-US" altLang="zh-TW" sz="105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Classify reject items</a:t>
            </a:r>
          </a:p>
          <a:p>
            <a:pPr marL="171450" indent="-171450">
              <a:buClr>
                <a:srgbClr val="0033CC"/>
              </a:buClr>
              <a:buFont typeface="Wingdings" panose="05000000000000000000" pitchFamily="2" charset="2"/>
              <a:buChar char="Ø"/>
            </a:pPr>
            <a:endParaRPr lang="en-US" altLang="zh-TW" sz="1050" dirty="0" smtClean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71450" indent="-171450">
              <a:buClr>
                <a:srgbClr val="0033CC"/>
              </a:buClr>
              <a:buFont typeface="Wingdings" panose="05000000000000000000" pitchFamily="2" charset="2"/>
              <a:buChar char="Ø"/>
            </a:pPr>
            <a:r>
              <a:rPr lang="en-US" altLang="zh-TW" sz="105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-- 4 / 5</a:t>
            </a:r>
          </a:p>
          <a:p>
            <a:pPr marL="171450" indent="-171450">
              <a:buClr>
                <a:srgbClr val="0033CC"/>
              </a:buClr>
              <a:buFont typeface="Wingdings" panose="05000000000000000000" pitchFamily="2" charset="2"/>
              <a:buChar char="Ø"/>
            </a:pPr>
            <a:r>
              <a:rPr lang="en-US" altLang="zh-TW" sz="105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Filter structure</a:t>
            </a:r>
            <a:endParaRPr lang="en-US" altLang="zh-TW" sz="105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71450" indent="-171450">
              <a:buClr>
                <a:srgbClr val="0033CC"/>
              </a:buClr>
              <a:buFont typeface="Wingdings" panose="05000000000000000000" pitchFamily="2" charset="2"/>
              <a:buChar char="Ø"/>
            </a:pPr>
            <a:r>
              <a:rPr lang="en-US" altLang="zh-TW" sz="105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Average value present in </a:t>
            </a:r>
            <a:r>
              <a:rPr lang="en-US" altLang="zh-TW" sz="105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line</a:t>
            </a:r>
            <a:endParaRPr lang="en-US" altLang="zh-TW" sz="105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02821" y="2972779"/>
            <a:ext cx="2592000" cy="1049242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02821" y="4057632"/>
            <a:ext cx="2592000" cy="1159069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02821" y="5273308"/>
            <a:ext cx="2592000" cy="816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260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5222622"/>
              </p:ext>
            </p:extLst>
          </p:nvPr>
        </p:nvGraphicFramePr>
        <p:xfrm>
          <a:off x="2618970" y="1018443"/>
          <a:ext cx="6954060" cy="144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18020">
                  <a:extLst>
                    <a:ext uri="{9D8B030D-6E8A-4147-A177-3AD203B41FA5}">
                      <a16:colId xmlns:a16="http://schemas.microsoft.com/office/drawing/2014/main" val="3990474257"/>
                    </a:ext>
                  </a:extLst>
                </a:gridCol>
                <a:gridCol w="2318020">
                  <a:extLst>
                    <a:ext uri="{9D8B030D-6E8A-4147-A177-3AD203B41FA5}">
                      <a16:colId xmlns:a16="http://schemas.microsoft.com/office/drawing/2014/main" val="554388516"/>
                    </a:ext>
                  </a:extLst>
                </a:gridCol>
                <a:gridCol w="2318020">
                  <a:extLst>
                    <a:ext uri="{9D8B030D-6E8A-4147-A177-3AD203B41FA5}">
                      <a16:colId xmlns:a16="http://schemas.microsoft.com/office/drawing/2014/main" val="3428981170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dirty="0" smtClean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Condition</a:t>
                      </a:r>
                      <a:endParaRPr lang="zh-TW" altLang="en-US" sz="1400" b="0" dirty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CF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dirty="0" smtClean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AS IS</a:t>
                      </a:r>
                      <a:endParaRPr lang="zh-TW" altLang="en-US" sz="1400" b="0" dirty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CF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dirty="0" smtClean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TO BE</a:t>
                      </a:r>
                      <a:endParaRPr lang="zh-TW" altLang="en-US" sz="1400" b="0" dirty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CF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0463603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r>
                        <a:rPr lang="en-US" altLang="zh-TW" sz="1400" b="0" dirty="0" smtClean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MTK MP Dashboard</a:t>
                      </a:r>
                      <a:endParaRPr lang="zh-TW" altLang="en-US" sz="1400" b="0" dirty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400" b="0" dirty="0" smtClean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Manual</a:t>
                      </a:r>
                      <a:endParaRPr lang="zh-TW" altLang="en-US" sz="1400" b="0" dirty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400" b="0" dirty="0" smtClean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RPA and Data Studio</a:t>
                      </a:r>
                      <a:endParaRPr lang="zh-TW" altLang="en-US" sz="1400" b="0" dirty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2441138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r>
                        <a:rPr lang="en-US" altLang="zh-TW" sz="1400" b="0" dirty="0" smtClean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Cost</a:t>
                      </a:r>
                      <a:endParaRPr lang="zh-TW" altLang="en-US" sz="1400" b="0" dirty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400" b="0" dirty="0" smtClean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3 hour</a:t>
                      </a:r>
                      <a:r>
                        <a:rPr lang="en-US" altLang="zh-TW" sz="1400" b="0" baseline="0" dirty="0" smtClean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 (16 index)</a:t>
                      </a:r>
                      <a:endParaRPr lang="zh-TW" altLang="en-US" sz="1400" b="0" dirty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400" b="0" dirty="0" smtClean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Less than 1</a:t>
                      </a:r>
                      <a:r>
                        <a:rPr lang="zh-TW" altLang="en-US" sz="1400" b="0" dirty="0" smtClean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 </a:t>
                      </a:r>
                      <a:r>
                        <a:rPr lang="en-US" altLang="zh-TW" sz="1400" b="0" dirty="0" smtClean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min</a:t>
                      </a:r>
                      <a:endParaRPr lang="zh-TW" altLang="en-US" sz="1400" b="0" dirty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4240484"/>
                  </a:ext>
                </a:extLst>
              </a:tr>
              <a:tr h="360000">
                <a:tc gridSpan="3">
                  <a:txBody>
                    <a:bodyPr/>
                    <a:lstStyle/>
                    <a:p>
                      <a:r>
                        <a:rPr lang="en-US" altLang="zh-TW" sz="1400" b="0" dirty="0" smtClean="0">
                          <a:solidFill>
                            <a:srgbClr val="0000FF"/>
                          </a:solidFill>
                          <a:latin typeface="Microsoft YaHei" panose="020B0503020204020204" pitchFamily="34" charset="-122"/>
                          <a:ea typeface="微軟正黑體" panose="020B0604030504040204" pitchFamily="34" charset="-120"/>
                        </a:rPr>
                        <a:t>Target</a:t>
                      </a:r>
                      <a:r>
                        <a:rPr lang="en-US" altLang="zh-TW" sz="1400" b="0" dirty="0" smtClean="0">
                          <a:solidFill>
                            <a:srgbClr val="0000FF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 confirmed</a:t>
                      </a:r>
                      <a:r>
                        <a:rPr lang="zh-TW" altLang="en-US" sz="1400" b="0" dirty="0" smtClean="0">
                          <a:solidFill>
                            <a:srgbClr val="0000FF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 </a:t>
                      </a:r>
                      <a:r>
                        <a:rPr lang="en-US" altLang="zh-TW" sz="1400" b="0" dirty="0" smtClean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:</a:t>
                      </a:r>
                      <a:r>
                        <a:rPr lang="zh-TW" altLang="en-US" sz="1400" b="0" dirty="0" smtClean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 </a:t>
                      </a:r>
                      <a:r>
                        <a:rPr lang="en-US" altLang="zh-TW" sz="1400" b="0" dirty="0" smtClean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&lt;1 min,</a:t>
                      </a:r>
                      <a:r>
                        <a:rPr lang="en-US" altLang="zh-TW" sz="1400" b="0" baseline="0" dirty="0" smtClean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 meet </a:t>
                      </a:r>
                      <a:r>
                        <a:rPr lang="en-US" altLang="zh-TW" sz="1400" b="0" dirty="0" smtClean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goal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TW" altLang="en-US" sz="1400" b="1" dirty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TW" altLang="en-US" sz="1400" b="1" dirty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8019847"/>
                  </a:ext>
                </a:extLst>
              </a:tr>
            </a:tbl>
          </a:graphicData>
        </a:graphic>
      </p:graphicFrame>
      <p:graphicFrame>
        <p:nvGraphicFramePr>
          <p:cNvPr id="9" name="表格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429778"/>
              </p:ext>
            </p:extLst>
          </p:nvPr>
        </p:nvGraphicFramePr>
        <p:xfrm>
          <a:off x="696000" y="382923"/>
          <a:ext cx="10800000" cy="36000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350000">
                  <a:extLst>
                    <a:ext uri="{9D8B030D-6E8A-4147-A177-3AD203B41FA5}">
                      <a16:colId xmlns:a16="http://schemas.microsoft.com/office/drawing/2014/main" val="655906935"/>
                    </a:ext>
                  </a:extLst>
                </a:gridCol>
                <a:gridCol w="1350000">
                  <a:extLst>
                    <a:ext uri="{9D8B030D-6E8A-4147-A177-3AD203B41FA5}">
                      <a16:colId xmlns:a16="http://schemas.microsoft.com/office/drawing/2014/main" val="1591410348"/>
                    </a:ext>
                  </a:extLst>
                </a:gridCol>
                <a:gridCol w="1350000">
                  <a:extLst>
                    <a:ext uri="{9D8B030D-6E8A-4147-A177-3AD203B41FA5}">
                      <a16:colId xmlns:a16="http://schemas.microsoft.com/office/drawing/2014/main" val="2835418310"/>
                    </a:ext>
                  </a:extLst>
                </a:gridCol>
                <a:gridCol w="1350000">
                  <a:extLst>
                    <a:ext uri="{9D8B030D-6E8A-4147-A177-3AD203B41FA5}">
                      <a16:colId xmlns:a16="http://schemas.microsoft.com/office/drawing/2014/main" val="512218169"/>
                    </a:ext>
                  </a:extLst>
                </a:gridCol>
                <a:gridCol w="1350000">
                  <a:extLst>
                    <a:ext uri="{9D8B030D-6E8A-4147-A177-3AD203B41FA5}">
                      <a16:colId xmlns:a16="http://schemas.microsoft.com/office/drawing/2014/main" val="2263284470"/>
                    </a:ext>
                  </a:extLst>
                </a:gridCol>
                <a:gridCol w="1350000">
                  <a:extLst>
                    <a:ext uri="{9D8B030D-6E8A-4147-A177-3AD203B41FA5}">
                      <a16:colId xmlns:a16="http://schemas.microsoft.com/office/drawing/2014/main" val="2988542659"/>
                    </a:ext>
                  </a:extLst>
                </a:gridCol>
                <a:gridCol w="1350000">
                  <a:extLst>
                    <a:ext uri="{9D8B030D-6E8A-4147-A177-3AD203B41FA5}">
                      <a16:colId xmlns:a16="http://schemas.microsoft.com/office/drawing/2014/main" val="2478687398"/>
                    </a:ext>
                  </a:extLst>
                </a:gridCol>
                <a:gridCol w="1350000">
                  <a:extLst>
                    <a:ext uri="{9D8B030D-6E8A-4147-A177-3AD203B41FA5}">
                      <a16:colId xmlns:a16="http://schemas.microsoft.com/office/drawing/2014/main" val="2021352842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aseline="0" dirty="0" smtClean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微軟正黑體" panose="020B0604030504040204" pitchFamily="34" charset="-120"/>
                        </a:rPr>
                        <a:t>1. </a:t>
                      </a:r>
                      <a:r>
                        <a:rPr lang="zh-TW" altLang="en-US" sz="1400" baseline="0" dirty="0" smtClean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微軟正黑體" panose="020B0604030504040204" pitchFamily="34" charset="-120"/>
                        </a:rPr>
                        <a:t>主題選定</a:t>
                      </a:r>
                      <a:endParaRPr lang="zh-TW" altLang="en-US" sz="1400" baseline="0" dirty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aseline="0" dirty="0" smtClean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微軟正黑體" panose="020B0604030504040204" pitchFamily="34" charset="-120"/>
                        </a:rPr>
                        <a:t>2</a:t>
                      </a:r>
                      <a:r>
                        <a:rPr lang="en-US" altLang="zh-TW" sz="1400" b="1" kern="1200" baseline="0" dirty="0" smtClean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微軟正黑體" panose="020B0604030504040204" pitchFamily="34" charset="-120"/>
                          <a:cs typeface="+mn-cs"/>
                        </a:rPr>
                        <a:t>.</a:t>
                      </a:r>
                      <a:r>
                        <a:rPr lang="zh-TW" altLang="en-US" sz="1400" b="1" kern="1200" baseline="0" dirty="0" smtClean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微軟正黑體" panose="020B0604030504040204" pitchFamily="34" charset="-120"/>
                          <a:cs typeface="+mn-cs"/>
                        </a:rPr>
                        <a:t> 選定理由</a:t>
                      </a:r>
                      <a:endParaRPr lang="zh-TW" altLang="en-US" sz="1400" b="1" kern="1200" baseline="0" dirty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altLang="zh-TW" sz="1400" b="1" kern="1200" baseline="0" dirty="0" smtClean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微軟正黑體" panose="020B0604030504040204" pitchFamily="34" charset="-120"/>
                          <a:cs typeface="+mn-cs"/>
                        </a:rPr>
                        <a:t>3.</a:t>
                      </a:r>
                      <a:r>
                        <a:rPr lang="zh-TW" altLang="en-US" sz="1400" b="1" kern="1200" baseline="0" dirty="0" smtClean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微軟正黑體" panose="020B0604030504040204" pitchFamily="34" charset="-120"/>
                          <a:cs typeface="+mn-cs"/>
                        </a:rPr>
                        <a:t> 目前現況</a:t>
                      </a:r>
                      <a:endParaRPr lang="zh-TW" altLang="en-US" sz="1400" b="1" kern="1200" baseline="0" dirty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aseline="0" dirty="0" smtClean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微軟正黑體" panose="020B0604030504040204" pitchFamily="34" charset="-120"/>
                        </a:rPr>
                        <a:t>4.</a:t>
                      </a:r>
                      <a:r>
                        <a:rPr lang="zh-TW" altLang="en-US" sz="1400" baseline="0" dirty="0" smtClean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微軟正黑體" panose="020B0604030504040204" pitchFamily="34" charset="-120"/>
                        </a:rPr>
                        <a:t> 原因分析</a:t>
                      </a:r>
                      <a:endParaRPr lang="zh-TW" altLang="en-US" sz="1400" baseline="0" dirty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aseline="0" dirty="0" smtClean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微軟正黑體" panose="020B0604030504040204" pitchFamily="34" charset="-120"/>
                        </a:rPr>
                        <a:t>5.</a:t>
                      </a:r>
                      <a:r>
                        <a:rPr lang="zh-TW" altLang="en-US" sz="1400" baseline="0" dirty="0" smtClean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微軟正黑體" panose="020B0604030504040204" pitchFamily="34" charset="-120"/>
                        </a:rPr>
                        <a:t> 評估與執行</a:t>
                      </a:r>
                      <a:endParaRPr lang="zh-TW" altLang="en-US" sz="1400" baseline="0" dirty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aseline="0" dirty="0" smtClean="0">
                          <a:solidFill>
                            <a:schemeClr val="bg1"/>
                          </a:solidFill>
                          <a:latin typeface="Microsoft YaHei" panose="020B0503020204020204" pitchFamily="34" charset="-122"/>
                          <a:ea typeface="微軟正黑體" panose="020B0604030504040204" pitchFamily="34" charset="-120"/>
                        </a:rPr>
                        <a:t>6.</a:t>
                      </a:r>
                      <a:r>
                        <a:rPr lang="zh-TW" altLang="en-US" sz="1400" baseline="0" dirty="0" smtClean="0">
                          <a:solidFill>
                            <a:schemeClr val="bg1"/>
                          </a:solidFill>
                          <a:latin typeface="Microsoft YaHei" panose="020B0503020204020204" pitchFamily="34" charset="-122"/>
                          <a:ea typeface="微軟正黑體" panose="020B0604030504040204" pitchFamily="34" charset="-120"/>
                        </a:rPr>
                        <a:t> 效果確認</a:t>
                      </a:r>
                      <a:endParaRPr lang="zh-TW" altLang="en-US" sz="1400" baseline="0" dirty="0">
                        <a:solidFill>
                          <a:schemeClr val="bg1"/>
                        </a:solidFill>
                        <a:latin typeface="Microsoft YaHei" panose="020B0503020204020204" pitchFamily="34" charset="-122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aseline="0" dirty="0" smtClean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微軟正黑體" panose="020B0604030504040204" pitchFamily="34" charset="-120"/>
                        </a:rPr>
                        <a:t>7.</a:t>
                      </a:r>
                      <a:r>
                        <a:rPr lang="zh-TW" altLang="en-US" sz="1400" baseline="0" dirty="0" smtClean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微軟正黑體" panose="020B0604030504040204" pitchFamily="34" charset="-120"/>
                        </a:rPr>
                        <a:t> 標準化</a:t>
                      </a:r>
                      <a:endParaRPr lang="zh-TW" altLang="en-US" sz="1400" baseline="0" dirty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aseline="0" dirty="0" smtClean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微軟正黑體" panose="020B0604030504040204" pitchFamily="34" charset="-120"/>
                        </a:rPr>
                        <a:t>8.</a:t>
                      </a:r>
                      <a:r>
                        <a:rPr lang="zh-TW" altLang="en-US" sz="1400" baseline="0" dirty="0" smtClean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微軟正黑體" panose="020B0604030504040204" pitchFamily="34" charset="-120"/>
                        </a:rPr>
                        <a:t> 殘留問題</a:t>
                      </a:r>
                      <a:endParaRPr lang="zh-TW" altLang="en-US" sz="1400" baseline="0" dirty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4931276"/>
                  </a:ext>
                </a:extLst>
              </a:tr>
            </a:tbl>
          </a:graphicData>
        </a:graphic>
      </p:graphicFrame>
      <p:pic>
        <p:nvPicPr>
          <p:cNvPr id="4" name="clip0020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618970" y="2657299"/>
            <a:ext cx="6954060" cy="3477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991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64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直線接點 26"/>
          <p:cNvCxnSpPr/>
          <p:nvPr/>
        </p:nvCxnSpPr>
        <p:spPr>
          <a:xfrm>
            <a:off x="985879" y="1620994"/>
            <a:ext cx="2340000" cy="0"/>
          </a:xfrm>
          <a:prstGeom prst="line">
            <a:avLst/>
          </a:prstGeom>
          <a:ln w="571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3" name="表格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91473"/>
              </p:ext>
            </p:extLst>
          </p:nvPr>
        </p:nvGraphicFramePr>
        <p:xfrm>
          <a:off x="696000" y="382923"/>
          <a:ext cx="10800000" cy="36000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350000">
                  <a:extLst>
                    <a:ext uri="{9D8B030D-6E8A-4147-A177-3AD203B41FA5}">
                      <a16:colId xmlns:a16="http://schemas.microsoft.com/office/drawing/2014/main" val="655906935"/>
                    </a:ext>
                  </a:extLst>
                </a:gridCol>
                <a:gridCol w="1350000">
                  <a:extLst>
                    <a:ext uri="{9D8B030D-6E8A-4147-A177-3AD203B41FA5}">
                      <a16:colId xmlns:a16="http://schemas.microsoft.com/office/drawing/2014/main" val="1591410348"/>
                    </a:ext>
                  </a:extLst>
                </a:gridCol>
                <a:gridCol w="1350000">
                  <a:extLst>
                    <a:ext uri="{9D8B030D-6E8A-4147-A177-3AD203B41FA5}">
                      <a16:colId xmlns:a16="http://schemas.microsoft.com/office/drawing/2014/main" val="2835418310"/>
                    </a:ext>
                  </a:extLst>
                </a:gridCol>
                <a:gridCol w="1350000">
                  <a:extLst>
                    <a:ext uri="{9D8B030D-6E8A-4147-A177-3AD203B41FA5}">
                      <a16:colId xmlns:a16="http://schemas.microsoft.com/office/drawing/2014/main" val="512218169"/>
                    </a:ext>
                  </a:extLst>
                </a:gridCol>
                <a:gridCol w="1350000">
                  <a:extLst>
                    <a:ext uri="{9D8B030D-6E8A-4147-A177-3AD203B41FA5}">
                      <a16:colId xmlns:a16="http://schemas.microsoft.com/office/drawing/2014/main" val="2263284470"/>
                    </a:ext>
                  </a:extLst>
                </a:gridCol>
                <a:gridCol w="1350000">
                  <a:extLst>
                    <a:ext uri="{9D8B030D-6E8A-4147-A177-3AD203B41FA5}">
                      <a16:colId xmlns:a16="http://schemas.microsoft.com/office/drawing/2014/main" val="2988542659"/>
                    </a:ext>
                  </a:extLst>
                </a:gridCol>
                <a:gridCol w="1350000">
                  <a:extLst>
                    <a:ext uri="{9D8B030D-6E8A-4147-A177-3AD203B41FA5}">
                      <a16:colId xmlns:a16="http://schemas.microsoft.com/office/drawing/2014/main" val="2478687398"/>
                    </a:ext>
                  </a:extLst>
                </a:gridCol>
                <a:gridCol w="1350000">
                  <a:extLst>
                    <a:ext uri="{9D8B030D-6E8A-4147-A177-3AD203B41FA5}">
                      <a16:colId xmlns:a16="http://schemas.microsoft.com/office/drawing/2014/main" val="2021352842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aseline="0" dirty="0" smtClean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微軟正黑體" panose="020B0604030504040204" pitchFamily="34" charset="-120"/>
                        </a:rPr>
                        <a:t>1. </a:t>
                      </a:r>
                      <a:r>
                        <a:rPr lang="zh-TW" altLang="en-US" sz="1400" baseline="0" dirty="0" smtClean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微軟正黑體" panose="020B0604030504040204" pitchFamily="34" charset="-120"/>
                        </a:rPr>
                        <a:t>主題選定</a:t>
                      </a:r>
                      <a:endParaRPr lang="zh-TW" altLang="en-US" sz="1400" baseline="0" dirty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aseline="0" dirty="0" smtClean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微軟正黑體" panose="020B0604030504040204" pitchFamily="34" charset="-120"/>
                        </a:rPr>
                        <a:t>2</a:t>
                      </a:r>
                      <a:r>
                        <a:rPr lang="en-US" altLang="zh-TW" sz="1400" b="1" kern="1200" baseline="0" dirty="0" smtClean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微軟正黑體" panose="020B0604030504040204" pitchFamily="34" charset="-120"/>
                          <a:cs typeface="+mn-cs"/>
                        </a:rPr>
                        <a:t>.</a:t>
                      </a:r>
                      <a:r>
                        <a:rPr lang="zh-TW" altLang="en-US" sz="1400" b="1" kern="1200" baseline="0" dirty="0" smtClean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微軟正黑體" panose="020B0604030504040204" pitchFamily="34" charset="-120"/>
                          <a:cs typeface="+mn-cs"/>
                        </a:rPr>
                        <a:t> 選定理由</a:t>
                      </a:r>
                      <a:endParaRPr lang="zh-TW" altLang="en-US" sz="1400" b="1" kern="1200" baseline="0" dirty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altLang="zh-TW" sz="1400" b="1" kern="1200" baseline="0" dirty="0" smtClean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微軟正黑體" panose="020B0604030504040204" pitchFamily="34" charset="-120"/>
                          <a:cs typeface="+mn-cs"/>
                        </a:rPr>
                        <a:t>3.</a:t>
                      </a:r>
                      <a:r>
                        <a:rPr lang="zh-TW" altLang="en-US" sz="1400" b="1" kern="1200" baseline="0" dirty="0" smtClean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微軟正黑體" panose="020B0604030504040204" pitchFamily="34" charset="-120"/>
                          <a:cs typeface="+mn-cs"/>
                        </a:rPr>
                        <a:t> 目前現況</a:t>
                      </a:r>
                      <a:endParaRPr lang="zh-TW" altLang="en-US" sz="1400" b="1" kern="1200" baseline="0" dirty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aseline="0" dirty="0" smtClean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微軟正黑體" panose="020B0604030504040204" pitchFamily="34" charset="-120"/>
                        </a:rPr>
                        <a:t>4.</a:t>
                      </a:r>
                      <a:r>
                        <a:rPr lang="zh-TW" altLang="en-US" sz="1400" baseline="0" dirty="0" smtClean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微軟正黑體" panose="020B0604030504040204" pitchFamily="34" charset="-120"/>
                        </a:rPr>
                        <a:t> 原因分析</a:t>
                      </a:r>
                      <a:endParaRPr lang="zh-TW" altLang="en-US" sz="1400" baseline="0" dirty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aseline="0" dirty="0" smtClean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微軟正黑體" panose="020B0604030504040204" pitchFamily="34" charset="-120"/>
                        </a:rPr>
                        <a:t>5.</a:t>
                      </a:r>
                      <a:r>
                        <a:rPr lang="zh-TW" altLang="en-US" sz="1400" baseline="0" dirty="0" smtClean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微軟正黑體" panose="020B0604030504040204" pitchFamily="34" charset="-120"/>
                        </a:rPr>
                        <a:t> 評估與執行</a:t>
                      </a:r>
                      <a:endParaRPr lang="zh-TW" altLang="en-US" sz="1400" baseline="0" dirty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aseline="0" dirty="0" smtClean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微軟正黑體" panose="020B0604030504040204" pitchFamily="34" charset="-120"/>
                        </a:rPr>
                        <a:t>6.</a:t>
                      </a:r>
                      <a:r>
                        <a:rPr lang="zh-TW" altLang="en-US" sz="1400" baseline="0" dirty="0" smtClean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微軟正黑體" panose="020B0604030504040204" pitchFamily="34" charset="-120"/>
                        </a:rPr>
                        <a:t> 效果確認</a:t>
                      </a:r>
                      <a:endParaRPr lang="zh-TW" altLang="en-US" sz="1400" baseline="0" dirty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aseline="0" dirty="0" smtClean="0">
                          <a:solidFill>
                            <a:schemeClr val="bg1"/>
                          </a:solidFill>
                          <a:latin typeface="Microsoft YaHei" panose="020B0503020204020204" pitchFamily="34" charset="-122"/>
                          <a:ea typeface="微軟正黑體" panose="020B0604030504040204" pitchFamily="34" charset="-120"/>
                        </a:rPr>
                        <a:t>7.</a:t>
                      </a:r>
                      <a:r>
                        <a:rPr lang="zh-TW" altLang="en-US" sz="1400" baseline="0" dirty="0" smtClean="0">
                          <a:solidFill>
                            <a:schemeClr val="bg1"/>
                          </a:solidFill>
                          <a:latin typeface="Microsoft YaHei" panose="020B0503020204020204" pitchFamily="34" charset="-122"/>
                          <a:ea typeface="微軟正黑體" panose="020B0604030504040204" pitchFamily="34" charset="-120"/>
                        </a:rPr>
                        <a:t> 標準化</a:t>
                      </a:r>
                      <a:endParaRPr lang="zh-TW" altLang="en-US" sz="1400" baseline="0" dirty="0">
                        <a:solidFill>
                          <a:schemeClr val="bg1"/>
                        </a:solidFill>
                        <a:latin typeface="Microsoft YaHei" panose="020B0503020204020204" pitchFamily="34" charset="-122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aseline="0" dirty="0" smtClean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微軟正黑體" panose="020B0604030504040204" pitchFamily="34" charset="-120"/>
                        </a:rPr>
                        <a:t>8.</a:t>
                      </a:r>
                      <a:r>
                        <a:rPr lang="zh-TW" altLang="en-US" sz="1400" baseline="0" dirty="0" smtClean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微軟正黑體" panose="020B0604030504040204" pitchFamily="34" charset="-120"/>
                        </a:rPr>
                        <a:t> 殘留問題</a:t>
                      </a:r>
                      <a:endParaRPr lang="zh-TW" altLang="en-US" sz="1400" baseline="0" dirty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4931276"/>
                  </a:ext>
                </a:extLst>
              </a:tr>
            </a:tbl>
          </a:graphicData>
        </a:graphic>
      </p:graphicFrame>
      <p:grpSp>
        <p:nvGrpSpPr>
          <p:cNvPr id="16" name="群組 15"/>
          <p:cNvGrpSpPr/>
          <p:nvPr/>
        </p:nvGrpSpPr>
        <p:grpSpPr>
          <a:xfrm>
            <a:off x="5206197" y="2931094"/>
            <a:ext cx="4789272" cy="1869203"/>
            <a:chOff x="3362688" y="2685033"/>
            <a:chExt cx="4789272" cy="1869203"/>
          </a:xfrm>
        </p:grpSpPr>
        <p:grpSp>
          <p:nvGrpSpPr>
            <p:cNvPr id="40" name="群組 39"/>
            <p:cNvGrpSpPr/>
            <p:nvPr/>
          </p:nvGrpSpPr>
          <p:grpSpPr>
            <a:xfrm>
              <a:off x="3784624" y="2685033"/>
              <a:ext cx="1748128" cy="432000"/>
              <a:chOff x="5688624" y="1595605"/>
              <a:chExt cx="1748128" cy="432000"/>
            </a:xfrm>
          </p:grpSpPr>
          <p:sp>
            <p:nvSpPr>
              <p:cNvPr id="4" name="圓角矩形 3"/>
              <p:cNvSpPr/>
              <p:nvPr/>
            </p:nvSpPr>
            <p:spPr>
              <a:xfrm>
                <a:off x="5688624" y="1595605"/>
                <a:ext cx="1748128" cy="432000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8" name="矩形 27"/>
              <p:cNvSpPr/>
              <p:nvPr/>
            </p:nvSpPr>
            <p:spPr>
              <a:xfrm>
                <a:off x="5784671" y="1673106"/>
                <a:ext cx="1589281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TW" sz="1200" b="1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Login permissions</a:t>
                </a:r>
                <a:endParaRPr lang="zh-TW" altLang="en-US" sz="1200" b="1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  <p:grpSp>
          <p:nvGrpSpPr>
            <p:cNvPr id="39" name="群組 38"/>
            <p:cNvGrpSpPr/>
            <p:nvPr/>
          </p:nvGrpSpPr>
          <p:grpSpPr>
            <a:xfrm>
              <a:off x="3758062" y="3396323"/>
              <a:ext cx="1801253" cy="432000"/>
              <a:chOff x="6271921" y="2170928"/>
              <a:chExt cx="1801253" cy="432000"/>
            </a:xfrm>
          </p:grpSpPr>
          <p:sp>
            <p:nvSpPr>
              <p:cNvPr id="32" name="圓角矩形 31"/>
              <p:cNvSpPr/>
              <p:nvPr/>
            </p:nvSpPr>
            <p:spPr>
              <a:xfrm>
                <a:off x="6271921" y="2170928"/>
                <a:ext cx="1801253" cy="432000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9" name="矩形 28"/>
              <p:cNvSpPr/>
              <p:nvPr/>
            </p:nvSpPr>
            <p:spPr>
              <a:xfrm>
                <a:off x="6390798" y="2248429"/>
                <a:ext cx="1606915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TW" sz="1200" b="1" i="0" dirty="0" smtClean="0"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Confirm each data</a:t>
                </a:r>
                <a:endParaRPr lang="zh-TW" altLang="en-US" sz="1200" b="1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  <p:grpSp>
          <p:nvGrpSpPr>
            <p:cNvPr id="38" name="群組 37"/>
            <p:cNvGrpSpPr/>
            <p:nvPr/>
          </p:nvGrpSpPr>
          <p:grpSpPr>
            <a:xfrm>
              <a:off x="6495960" y="2685033"/>
              <a:ext cx="1656000" cy="432000"/>
              <a:chOff x="6434758" y="2841579"/>
              <a:chExt cx="1656000" cy="432000"/>
            </a:xfrm>
          </p:grpSpPr>
          <p:sp>
            <p:nvSpPr>
              <p:cNvPr id="35" name="圓角矩形 34"/>
              <p:cNvSpPr/>
              <p:nvPr/>
            </p:nvSpPr>
            <p:spPr>
              <a:xfrm>
                <a:off x="6434758" y="2841579"/>
                <a:ext cx="1656000" cy="432000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0" name="矩形 29"/>
              <p:cNvSpPr/>
              <p:nvPr/>
            </p:nvSpPr>
            <p:spPr>
              <a:xfrm>
                <a:off x="6560749" y="2919080"/>
                <a:ext cx="1420132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TW" sz="1200" b="1" i="0" dirty="0" smtClean="0"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Adjust variables</a:t>
                </a:r>
                <a:endParaRPr lang="zh-TW" altLang="en-US" sz="1200" b="1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  <p:grpSp>
          <p:nvGrpSpPr>
            <p:cNvPr id="37" name="群組 36"/>
            <p:cNvGrpSpPr/>
            <p:nvPr/>
          </p:nvGrpSpPr>
          <p:grpSpPr>
            <a:xfrm>
              <a:off x="3362688" y="4122236"/>
              <a:ext cx="2592000" cy="432000"/>
              <a:chOff x="5961184" y="3753421"/>
              <a:chExt cx="2592000" cy="432000"/>
            </a:xfrm>
          </p:grpSpPr>
          <p:sp>
            <p:nvSpPr>
              <p:cNvPr id="36" name="圓角矩形 35"/>
              <p:cNvSpPr/>
              <p:nvPr/>
            </p:nvSpPr>
            <p:spPr>
              <a:xfrm>
                <a:off x="5961184" y="3753421"/>
                <a:ext cx="2592000" cy="432000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1" name="矩形 30"/>
              <p:cNvSpPr/>
              <p:nvPr/>
            </p:nvSpPr>
            <p:spPr>
              <a:xfrm>
                <a:off x="6051154" y="3830922"/>
                <a:ext cx="2439322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TW" sz="1200" b="1" i="0" dirty="0" smtClean="0"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Choose presentation method</a:t>
                </a:r>
                <a:endParaRPr lang="zh-TW" altLang="en-US" sz="1200" b="1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  <p:cxnSp>
          <p:nvCxnSpPr>
            <p:cNvPr id="42" name="直線單箭頭接點 41"/>
            <p:cNvCxnSpPr/>
            <p:nvPr/>
          </p:nvCxnSpPr>
          <p:spPr>
            <a:xfrm>
              <a:off x="4658688" y="3117033"/>
              <a:ext cx="1" cy="279290"/>
            </a:xfrm>
            <a:prstGeom prst="straightConnector1">
              <a:avLst/>
            </a:prstGeom>
            <a:ln w="19050">
              <a:solidFill>
                <a:schemeClr val="accent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線接點 47"/>
            <p:cNvCxnSpPr/>
            <p:nvPr/>
          </p:nvCxnSpPr>
          <p:spPr>
            <a:xfrm>
              <a:off x="5532752" y="2901033"/>
              <a:ext cx="972000" cy="0"/>
            </a:xfrm>
            <a:prstGeom prst="line">
              <a:avLst/>
            </a:prstGeom>
            <a:ln w="9525">
              <a:solidFill>
                <a:schemeClr val="accent3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線單箭頭接點 11"/>
            <p:cNvCxnSpPr/>
            <p:nvPr/>
          </p:nvCxnSpPr>
          <p:spPr>
            <a:xfrm flipH="1">
              <a:off x="4658688" y="3828323"/>
              <a:ext cx="1" cy="293913"/>
            </a:xfrm>
            <a:prstGeom prst="straightConnector1">
              <a:avLst/>
            </a:prstGeom>
            <a:ln w="19050">
              <a:solidFill>
                <a:schemeClr val="accent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肘形接點 13"/>
            <p:cNvCxnSpPr>
              <a:stCxn id="35" idx="2"/>
              <a:endCxn id="32" idx="3"/>
            </p:cNvCxnSpPr>
            <p:nvPr/>
          </p:nvCxnSpPr>
          <p:spPr>
            <a:xfrm rot="5400000">
              <a:off x="6193993" y="2482356"/>
              <a:ext cx="495290" cy="1764645"/>
            </a:xfrm>
            <a:prstGeom prst="bentConnector2">
              <a:avLst/>
            </a:prstGeom>
            <a:ln w="9525">
              <a:solidFill>
                <a:schemeClr val="accent3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8" name="直線接點 17"/>
          <p:cNvCxnSpPr/>
          <p:nvPr/>
        </p:nvCxnSpPr>
        <p:spPr>
          <a:xfrm>
            <a:off x="4765431" y="2720660"/>
            <a:ext cx="0" cy="234000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字方塊 25"/>
          <p:cNvSpPr txBox="1"/>
          <p:nvPr/>
        </p:nvSpPr>
        <p:spPr>
          <a:xfrm>
            <a:off x="702427" y="1262814"/>
            <a:ext cx="5711756" cy="11900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zh-TW" sz="2400" b="1" dirty="0" smtClean="0">
                <a:solidFill>
                  <a:prstClr val="black"/>
                </a:solidFill>
                <a:latin typeface="Microsoft YaHei" panose="020B0503020204020204" pitchFamily="34" charset="-122"/>
                <a:ea typeface="微軟正黑體" panose="020B0604030504040204" pitchFamily="34" charset="-120"/>
              </a:rPr>
              <a:t>Standardization.</a:t>
            </a:r>
            <a:endParaRPr kumimoji="0" lang="en-US" altLang="zh-TW" sz="2400" b="1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" panose="020B0503020204020204" pitchFamily="34" charset="-122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" panose="020B0503020204020204" pitchFamily="34" charset="-122"/>
              <a:ea typeface="微軟正黑體" panose="020B0604030504040204" pitchFamily="34" charset="-120"/>
              <a:cs typeface="+mn-cs"/>
            </a:endParaRPr>
          </a:p>
          <a:p>
            <a:pPr marL="285750" lvl="0" indent="-285750">
              <a:lnSpc>
                <a:spcPts val="2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TW" sz="1400" b="1" dirty="0" smtClean="0">
                <a:solidFill>
                  <a:prstClr val="black"/>
                </a:solidFill>
                <a:latin typeface="Microsoft YaHei" panose="020B0503020204020204" pitchFamily="34" charset="-122"/>
                <a:ea typeface="微軟正黑體" panose="020B0604030504040204" pitchFamily="34" charset="-120"/>
              </a:rPr>
              <a:t>Dashboard </a:t>
            </a:r>
            <a:r>
              <a:rPr lang="en-US" altLang="zh-TW" sz="1400" b="1" dirty="0">
                <a:solidFill>
                  <a:prstClr val="black"/>
                </a:solidFill>
                <a:latin typeface="Microsoft YaHei" panose="020B0503020204020204" pitchFamily="34" charset="-122"/>
                <a:ea typeface="微軟正黑體" panose="020B0604030504040204" pitchFamily="34" charset="-120"/>
              </a:rPr>
              <a:t>link roll out to engineers</a:t>
            </a:r>
          </a:p>
          <a:p>
            <a:pPr marL="285750" lvl="0" indent="-285750">
              <a:lnSpc>
                <a:spcPts val="2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TW" sz="1400" b="1" dirty="0">
                <a:solidFill>
                  <a:prstClr val="black"/>
                </a:solidFill>
                <a:latin typeface="Microsoft YaHei" panose="020B0503020204020204" pitchFamily="34" charset="-122"/>
                <a:ea typeface="微軟正黑體" panose="020B0604030504040204" pitchFamily="34" charset="-120"/>
              </a:rPr>
              <a:t>It could adjust variables and turn into other product </a:t>
            </a:r>
            <a:r>
              <a:rPr lang="en-US" altLang="zh-TW" sz="1400" b="1" dirty="0" smtClean="0">
                <a:solidFill>
                  <a:prstClr val="black"/>
                </a:solidFill>
                <a:latin typeface="Microsoft YaHei" panose="020B0503020204020204" pitchFamily="34" charset="-122"/>
                <a:ea typeface="微軟正黑體" panose="020B0604030504040204" pitchFamily="34" charset="-120"/>
              </a:rPr>
              <a:t>value</a:t>
            </a:r>
            <a:endParaRPr kumimoji="0" lang="zh-TW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" panose="020B0503020204020204" pitchFamily="34" charset="-122"/>
              <a:ea typeface="微軟正黑體" panose="020B0604030504040204" pitchFamily="34" charset="-120"/>
              <a:cs typeface="+mn-cs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3"/>
          <a:srcRect r="50507"/>
          <a:stretch/>
        </p:blipFill>
        <p:spPr>
          <a:xfrm>
            <a:off x="1775386" y="2717504"/>
            <a:ext cx="2520000" cy="1148192"/>
          </a:xfrm>
          <a:prstGeom prst="rect">
            <a:avLst/>
          </a:prstGeom>
        </p:spPr>
      </p:pic>
      <p:pic>
        <p:nvPicPr>
          <p:cNvPr id="33" name="圖片 32"/>
          <p:cNvPicPr>
            <a:picLocks noChangeAspect="1"/>
          </p:cNvPicPr>
          <p:nvPr/>
        </p:nvPicPr>
        <p:blipFill rotWithShape="1">
          <a:blip r:embed="rId3"/>
          <a:srcRect l="50529"/>
          <a:stretch/>
        </p:blipFill>
        <p:spPr>
          <a:xfrm>
            <a:off x="1775386" y="3902800"/>
            <a:ext cx="2520000" cy="1148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760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線接點 9"/>
          <p:cNvCxnSpPr/>
          <p:nvPr/>
        </p:nvCxnSpPr>
        <p:spPr>
          <a:xfrm>
            <a:off x="985879" y="1620994"/>
            <a:ext cx="1944000" cy="0"/>
          </a:xfrm>
          <a:prstGeom prst="line">
            <a:avLst/>
          </a:prstGeom>
          <a:ln w="571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7726081"/>
              </p:ext>
            </p:extLst>
          </p:nvPr>
        </p:nvGraphicFramePr>
        <p:xfrm>
          <a:off x="696000" y="382923"/>
          <a:ext cx="10800000" cy="36000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350000">
                  <a:extLst>
                    <a:ext uri="{9D8B030D-6E8A-4147-A177-3AD203B41FA5}">
                      <a16:colId xmlns:a16="http://schemas.microsoft.com/office/drawing/2014/main" val="655906935"/>
                    </a:ext>
                  </a:extLst>
                </a:gridCol>
                <a:gridCol w="1350000">
                  <a:extLst>
                    <a:ext uri="{9D8B030D-6E8A-4147-A177-3AD203B41FA5}">
                      <a16:colId xmlns:a16="http://schemas.microsoft.com/office/drawing/2014/main" val="1591410348"/>
                    </a:ext>
                  </a:extLst>
                </a:gridCol>
                <a:gridCol w="1350000">
                  <a:extLst>
                    <a:ext uri="{9D8B030D-6E8A-4147-A177-3AD203B41FA5}">
                      <a16:colId xmlns:a16="http://schemas.microsoft.com/office/drawing/2014/main" val="2835418310"/>
                    </a:ext>
                  </a:extLst>
                </a:gridCol>
                <a:gridCol w="1350000">
                  <a:extLst>
                    <a:ext uri="{9D8B030D-6E8A-4147-A177-3AD203B41FA5}">
                      <a16:colId xmlns:a16="http://schemas.microsoft.com/office/drawing/2014/main" val="512218169"/>
                    </a:ext>
                  </a:extLst>
                </a:gridCol>
                <a:gridCol w="1350000">
                  <a:extLst>
                    <a:ext uri="{9D8B030D-6E8A-4147-A177-3AD203B41FA5}">
                      <a16:colId xmlns:a16="http://schemas.microsoft.com/office/drawing/2014/main" val="2263284470"/>
                    </a:ext>
                  </a:extLst>
                </a:gridCol>
                <a:gridCol w="1350000">
                  <a:extLst>
                    <a:ext uri="{9D8B030D-6E8A-4147-A177-3AD203B41FA5}">
                      <a16:colId xmlns:a16="http://schemas.microsoft.com/office/drawing/2014/main" val="2988542659"/>
                    </a:ext>
                  </a:extLst>
                </a:gridCol>
                <a:gridCol w="1350000">
                  <a:extLst>
                    <a:ext uri="{9D8B030D-6E8A-4147-A177-3AD203B41FA5}">
                      <a16:colId xmlns:a16="http://schemas.microsoft.com/office/drawing/2014/main" val="2478687398"/>
                    </a:ext>
                  </a:extLst>
                </a:gridCol>
                <a:gridCol w="1350000">
                  <a:extLst>
                    <a:ext uri="{9D8B030D-6E8A-4147-A177-3AD203B41FA5}">
                      <a16:colId xmlns:a16="http://schemas.microsoft.com/office/drawing/2014/main" val="2021352842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aseline="0" dirty="0" smtClean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微軟正黑體" panose="020B0604030504040204" pitchFamily="34" charset="-120"/>
                        </a:rPr>
                        <a:t>1. </a:t>
                      </a:r>
                      <a:r>
                        <a:rPr lang="zh-TW" altLang="en-US" sz="1400" baseline="0" dirty="0" smtClean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微軟正黑體" panose="020B0604030504040204" pitchFamily="34" charset="-120"/>
                        </a:rPr>
                        <a:t>主題選定</a:t>
                      </a:r>
                      <a:endParaRPr lang="zh-TW" altLang="en-US" sz="1400" baseline="0" dirty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aseline="0" dirty="0" smtClean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微軟正黑體" panose="020B0604030504040204" pitchFamily="34" charset="-120"/>
                        </a:rPr>
                        <a:t>2</a:t>
                      </a:r>
                      <a:r>
                        <a:rPr lang="en-US" altLang="zh-TW" sz="1400" b="1" kern="1200" baseline="0" dirty="0" smtClean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微軟正黑體" panose="020B0604030504040204" pitchFamily="34" charset="-120"/>
                          <a:cs typeface="+mn-cs"/>
                        </a:rPr>
                        <a:t>.</a:t>
                      </a:r>
                      <a:r>
                        <a:rPr lang="zh-TW" altLang="en-US" sz="1400" b="1" kern="1200" baseline="0" dirty="0" smtClean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微軟正黑體" panose="020B0604030504040204" pitchFamily="34" charset="-120"/>
                          <a:cs typeface="+mn-cs"/>
                        </a:rPr>
                        <a:t> 選定理由</a:t>
                      </a:r>
                      <a:endParaRPr lang="zh-TW" altLang="en-US" sz="1400" b="1" kern="1200" baseline="0" dirty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altLang="zh-TW" sz="1400" b="1" kern="1200" baseline="0" dirty="0" smtClean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微軟正黑體" panose="020B0604030504040204" pitchFamily="34" charset="-120"/>
                          <a:cs typeface="+mn-cs"/>
                        </a:rPr>
                        <a:t>3.</a:t>
                      </a:r>
                      <a:r>
                        <a:rPr lang="zh-TW" altLang="en-US" sz="1400" b="1" kern="1200" baseline="0" dirty="0" smtClean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微軟正黑體" panose="020B0604030504040204" pitchFamily="34" charset="-120"/>
                          <a:cs typeface="+mn-cs"/>
                        </a:rPr>
                        <a:t> 目前現況</a:t>
                      </a:r>
                      <a:endParaRPr lang="zh-TW" altLang="en-US" sz="1400" b="1" kern="1200" baseline="0" dirty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aseline="0" dirty="0" smtClean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微軟正黑體" panose="020B0604030504040204" pitchFamily="34" charset="-120"/>
                        </a:rPr>
                        <a:t>4.</a:t>
                      </a:r>
                      <a:r>
                        <a:rPr lang="zh-TW" altLang="en-US" sz="1400" baseline="0" dirty="0" smtClean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微軟正黑體" panose="020B0604030504040204" pitchFamily="34" charset="-120"/>
                        </a:rPr>
                        <a:t> 原因分析</a:t>
                      </a:r>
                      <a:endParaRPr lang="zh-TW" altLang="en-US" sz="1400" baseline="0" dirty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aseline="0" dirty="0" smtClean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微軟正黑體" panose="020B0604030504040204" pitchFamily="34" charset="-120"/>
                        </a:rPr>
                        <a:t>5.</a:t>
                      </a:r>
                      <a:r>
                        <a:rPr lang="zh-TW" altLang="en-US" sz="1400" baseline="0" dirty="0" smtClean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微軟正黑體" panose="020B0604030504040204" pitchFamily="34" charset="-120"/>
                        </a:rPr>
                        <a:t> 評估與執行</a:t>
                      </a:r>
                      <a:endParaRPr lang="zh-TW" altLang="en-US" sz="1400" baseline="0" dirty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aseline="0" dirty="0" smtClean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微軟正黑體" panose="020B0604030504040204" pitchFamily="34" charset="-120"/>
                        </a:rPr>
                        <a:t>6.</a:t>
                      </a:r>
                      <a:r>
                        <a:rPr lang="zh-TW" altLang="en-US" sz="1400" baseline="0" dirty="0" smtClean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微軟正黑體" panose="020B0604030504040204" pitchFamily="34" charset="-120"/>
                        </a:rPr>
                        <a:t> 效果確認</a:t>
                      </a:r>
                      <a:endParaRPr lang="zh-TW" altLang="en-US" sz="1400" baseline="0" dirty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aseline="0" dirty="0" smtClean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微軟正黑體" panose="020B0604030504040204" pitchFamily="34" charset="-120"/>
                        </a:rPr>
                        <a:t>7.</a:t>
                      </a:r>
                      <a:r>
                        <a:rPr lang="zh-TW" altLang="en-US" sz="1400" baseline="0" dirty="0" smtClean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微軟正黑體" panose="020B0604030504040204" pitchFamily="34" charset="-120"/>
                        </a:rPr>
                        <a:t> 標準化</a:t>
                      </a:r>
                      <a:endParaRPr lang="zh-TW" altLang="en-US" sz="1400" baseline="0" dirty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aseline="0" dirty="0" smtClean="0">
                          <a:solidFill>
                            <a:schemeClr val="bg1"/>
                          </a:solidFill>
                          <a:latin typeface="Microsoft YaHei" panose="020B0503020204020204" pitchFamily="34" charset="-122"/>
                          <a:ea typeface="微軟正黑體" panose="020B0604030504040204" pitchFamily="34" charset="-120"/>
                        </a:rPr>
                        <a:t>8.</a:t>
                      </a:r>
                      <a:r>
                        <a:rPr lang="zh-TW" altLang="en-US" sz="1400" baseline="0" dirty="0" smtClean="0">
                          <a:solidFill>
                            <a:schemeClr val="bg1"/>
                          </a:solidFill>
                          <a:latin typeface="Microsoft YaHei" panose="020B0503020204020204" pitchFamily="34" charset="-122"/>
                          <a:ea typeface="微軟正黑體" panose="020B0604030504040204" pitchFamily="34" charset="-120"/>
                        </a:rPr>
                        <a:t> 殘留問題</a:t>
                      </a:r>
                      <a:endParaRPr lang="zh-TW" altLang="en-US" sz="1400" baseline="0" dirty="0">
                        <a:solidFill>
                          <a:schemeClr val="bg1"/>
                        </a:solidFill>
                        <a:latin typeface="Microsoft YaHei" panose="020B0503020204020204" pitchFamily="34" charset="-122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4931276"/>
                  </a:ext>
                </a:extLst>
              </a:tr>
            </a:tbl>
          </a:graphicData>
        </a:graphic>
      </p:graphicFrame>
      <p:sp>
        <p:nvSpPr>
          <p:cNvPr id="6" name="文字方塊 5"/>
          <p:cNvSpPr txBox="1"/>
          <p:nvPr/>
        </p:nvSpPr>
        <p:spPr>
          <a:xfrm>
            <a:off x="702427" y="1262814"/>
            <a:ext cx="8770606" cy="11900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zh-TW" sz="2400" b="1" dirty="0">
                <a:solidFill>
                  <a:prstClr val="black"/>
                </a:solidFill>
                <a:latin typeface="Microsoft YaHei" panose="020B0503020204020204" pitchFamily="34" charset="-122"/>
                <a:ea typeface="微軟正黑體" panose="020B0604030504040204" pitchFamily="34" charset="-120"/>
              </a:rPr>
              <a:t>Remain </a:t>
            </a:r>
            <a:r>
              <a:rPr lang="en-US" altLang="zh-TW" sz="2400" b="1" dirty="0" smtClean="0">
                <a:solidFill>
                  <a:prstClr val="black"/>
                </a:solidFill>
                <a:latin typeface="Microsoft YaHei" panose="020B0503020204020204" pitchFamily="34" charset="-122"/>
                <a:ea typeface="微軟正黑體" panose="020B0604030504040204" pitchFamily="34" charset="-120"/>
              </a:rPr>
              <a:t>Issue.</a:t>
            </a:r>
            <a:endParaRPr kumimoji="0" lang="en-US" altLang="zh-TW" sz="2400" b="1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" panose="020B0503020204020204" pitchFamily="34" charset="-122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" panose="020B0503020204020204" pitchFamily="34" charset="-122"/>
              <a:ea typeface="微軟正黑體" panose="020B0604030504040204" pitchFamily="34" charset="-120"/>
              <a:cs typeface="+mn-cs"/>
            </a:endParaRPr>
          </a:p>
          <a:p>
            <a:pPr marL="285750" lvl="0" indent="-285750">
              <a:lnSpc>
                <a:spcPts val="2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TW" sz="1400" b="1" dirty="0" smtClean="0">
                <a:solidFill>
                  <a:prstClr val="black"/>
                </a:solidFill>
                <a:latin typeface="Microsoft YaHei" panose="020B0503020204020204" pitchFamily="34" charset="-122"/>
                <a:ea typeface="微軟正黑體" panose="020B0604030504040204" pitchFamily="34" charset="-120"/>
              </a:rPr>
              <a:t>Unable </a:t>
            </a:r>
            <a:r>
              <a:rPr lang="en-US" altLang="zh-TW" sz="1400" b="1" dirty="0">
                <a:solidFill>
                  <a:prstClr val="black"/>
                </a:solidFill>
                <a:latin typeface="Microsoft YaHei" panose="020B0503020204020204" pitchFamily="34" charset="-122"/>
                <a:ea typeface="微軟正黑體" panose="020B0604030504040204" pitchFamily="34" charset="-120"/>
              </a:rPr>
              <a:t>to automatically detect new product additions need engineers manual maintenance.</a:t>
            </a:r>
          </a:p>
          <a:p>
            <a:pPr marL="285750" lvl="0" indent="-285750">
              <a:lnSpc>
                <a:spcPts val="2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TW" sz="1400" b="1" dirty="0">
                <a:solidFill>
                  <a:prstClr val="black"/>
                </a:solidFill>
                <a:latin typeface="Microsoft YaHei" panose="020B0503020204020204" pitchFamily="34" charset="-122"/>
                <a:ea typeface="微軟正黑體" panose="020B0604030504040204" pitchFamily="34" charset="-120"/>
              </a:rPr>
              <a:t>Repeated criteria require correction by personnel to successfully execute the program</a:t>
            </a:r>
            <a:r>
              <a:rPr lang="en-US" altLang="zh-TW" sz="1400" b="1" dirty="0" smtClean="0">
                <a:solidFill>
                  <a:prstClr val="black"/>
                </a:solidFill>
                <a:latin typeface="Microsoft YaHei" panose="020B0503020204020204" pitchFamily="34" charset="-122"/>
                <a:ea typeface="微軟正黑體" panose="020B0604030504040204" pitchFamily="34" charset="-120"/>
              </a:rPr>
              <a:t>.</a:t>
            </a:r>
            <a:endParaRPr lang="en-US" altLang="zh-TW" sz="1400" b="1" dirty="0">
              <a:solidFill>
                <a:prstClr val="black"/>
              </a:solidFill>
              <a:latin typeface="Microsoft YaHei" panose="020B0503020204020204" pitchFamily="34" charset="-122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111957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/>
          </p:cNvPr>
          <p:cNvSpPr txBox="1"/>
          <p:nvPr/>
        </p:nvSpPr>
        <p:spPr>
          <a:xfrm>
            <a:off x="1246589" y="3518991"/>
            <a:ext cx="9698822" cy="393433"/>
          </a:xfrm>
          <a:prstGeom prst="rect">
            <a:avLst/>
          </a:prstGeom>
          <a:noFill/>
        </p:spPr>
        <p:txBody>
          <a:bodyPr lIns="104273" tIns="49653" rIns="104273" bIns="49653">
            <a:spAutoFit/>
          </a:bodyPr>
          <a:lstStyle/>
          <a:p>
            <a:pPr algn="ctr" defTabSz="1375425">
              <a:spcBef>
                <a:spcPts val="463"/>
              </a:spcBef>
              <a:defRPr/>
            </a:pPr>
            <a:r>
              <a:rPr lang="en-US" altLang="zh-TW" sz="1905" spc="317" dirty="0">
                <a:solidFill>
                  <a:prstClr val="black"/>
                </a:solidFill>
                <a:latin typeface="Calibri"/>
                <a:ea typeface="微軟正黑體"/>
              </a:rPr>
              <a:t>www.aseglobal.com</a:t>
            </a:r>
            <a:endParaRPr lang="zh-TW" altLang="en-US" sz="1905" spc="317" dirty="0">
              <a:solidFill>
                <a:prstClr val="black"/>
              </a:solidFill>
              <a:latin typeface="Calibri"/>
              <a:ea typeface="微軟正黑體"/>
            </a:endParaRPr>
          </a:p>
        </p:txBody>
      </p:sp>
      <p:sp>
        <p:nvSpPr>
          <p:cNvPr id="58371" name="文字方塊 4"/>
          <p:cNvSpPr txBox="1">
            <a:spLocks noChangeArrowheads="1"/>
          </p:cNvSpPr>
          <p:nvPr/>
        </p:nvSpPr>
        <p:spPr bwMode="auto">
          <a:xfrm>
            <a:off x="1246589" y="2767390"/>
            <a:ext cx="9698822" cy="8951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6121" tIns="63061" rIns="126121" bIns="63061">
            <a:spAutoFit/>
          </a:bodyPr>
          <a:lstStyle>
            <a:lvl1pPr defTabSz="1389063">
              <a:lnSpc>
                <a:spcPct val="90000"/>
              </a:lnSpc>
              <a:spcBef>
                <a:spcPts val="913"/>
              </a:spcBef>
              <a:buClr>
                <a:srgbClr val="5B9BD5"/>
              </a:buClr>
              <a:buFont typeface="Arial" panose="020B0604020202020204" pitchFamily="34" charset="0"/>
              <a:buChar char="•"/>
              <a:defRPr sz="3700" b="1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  <a:lvl2pPr marL="742950" indent="-285750" defTabSz="1389063">
              <a:lnSpc>
                <a:spcPct val="90000"/>
              </a:lnSpc>
              <a:spcBef>
                <a:spcPts val="913"/>
              </a:spcBef>
              <a:buClr>
                <a:srgbClr val="5B9BD5"/>
              </a:buClr>
              <a:buFont typeface="Arial" panose="020B0604020202020204" pitchFamily="34" charset="0"/>
              <a:buChar char="•"/>
              <a:defRPr sz="3000" b="1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2pPr>
            <a:lvl3pPr marL="1143000" indent="-228600" defTabSz="1389063">
              <a:lnSpc>
                <a:spcPct val="90000"/>
              </a:lnSpc>
              <a:spcBef>
                <a:spcPts val="913"/>
              </a:spcBef>
              <a:buClr>
                <a:srgbClr val="5B9BD5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3pPr>
            <a:lvl4pPr marL="1600200" indent="-228600" defTabSz="1389063">
              <a:lnSpc>
                <a:spcPct val="90000"/>
              </a:lnSpc>
              <a:spcBef>
                <a:spcPts val="913"/>
              </a:spcBef>
              <a:buClr>
                <a:srgbClr val="5B9BD5"/>
              </a:buClr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4pPr>
            <a:lvl5pPr marL="2057400" indent="-228600" defTabSz="1389063">
              <a:lnSpc>
                <a:spcPct val="90000"/>
              </a:lnSpc>
              <a:spcBef>
                <a:spcPts val="575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5pPr>
            <a:lvl6pPr marL="2514600" indent="-228600" defTabSz="1389063" eaLnBrk="0" fontAlgn="base" hangingPunct="0">
              <a:lnSpc>
                <a:spcPct val="90000"/>
              </a:lnSpc>
              <a:spcBef>
                <a:spcPts val="5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6pPr>
            <a:lvl7pPr marL="2971800" indent="-228600" defTabSz="1389063" eaLnBrk="0" fontAlgn="base" hangingPunct="0">
              <a:lnSpc>
                <a:spcPct val="90000"/>
              </a:lnSpc>
              <a:spcBef>
                <a:spcPts val="5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7pPr>
            <a:lvl8pPr marL="3429000" indent="-228600" defTabSz="1389063" eaLnBrk="0" fontAlgn="base" hangingPunct="0">
              <a:lnSpc>
                <a:spcPct val="90000"/>
              </a:lnSpc>
              <a:spcBef>
                <a:spcPts val="5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8pPr>
            <a:lvl9pPr marL="3886200" indent="-228600" defTabSz="1389063" eaLnBrk="0" fontAlgn="base" hangingPunct="0">
              <a:lnSpc>
                <a:spcPct val="90000"/>
              </a:lnSpc>
              <a:spcBef>
                <a:spcPts val="5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zh-TW" sz="4989" dirty="0">
                <a:solidFill>
                  <a:srgbClr val="000000"/>
                </a:solidFill>
              </a:rPr>
              <a:t>Thank You</a:t>
            </a:r>
            <a:endParaRPr lang="zh-TW" altLang="en-US" sz="4989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9222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線接點 9"/>
          <p:cNvCxnSpPr/>
          <p:nvPr/>
        </p:nvCxnSpPr>
        <p:spPr>
          <a:xfrm>
            <a:off x="960001" y="3645829"/>
            <a:ext cx="2952000" cy="0"/>
          </a:xfrm>
          <a:prstGeom prst="line">
            <a:avLst/>
          </a:prstGeom>
          <a:ln w="571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字方塊 10"/>
          <p:cNvSpPr txBox="1"/>
          <p:nvPr/>
        </p:nvSpPr>
        <p:spPr>
          <a:xfrm>
            <a:off x="702427" y="3288124"/>
            <a:ext cx="3760132" cy="9335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微軟正黑體" panose="020B0604030504040204" pitchFamily="34" charset="-120"/>
                <a:cs typeface="+mn-cs"/>
              </a:rPr>
              <a:t>T</a:t>
            </a:r>
            <a:r>
              <a:rPr kumimoji="0" lang="en-US" altLang="zh-TW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微軟正黑體" panose="020B0604030504040204" pitchFamily="34" charset="-120"/>
                <a:cs typeface="+mn-cs"/>
              </a:rPr>
              <a:t>arget presentation.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" panose="020B0503020204020204" pitchFamily="34" charset="-122"/>
              <a:ea typeface="微軟正黑體" panose="020B0604030504040204" pitchFamily="34" charset="-120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TW" sz="1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微軟正黑體" panose="020B0604030504040204" pitchFamily="34" charset="-120"/>
                <a:cs typeface="+mn-cs"/>
              </a:rPr>
              <a:t>Cut time costs from 3hr to 1</a:t>
            </a:r>
            <a:r>
              <a:rPr kumimoji="0" lang="zh-TW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微軟正黑體" panose="020B0604030504040204" pitchFamily="34" charset="-120"/>
                <a:cs typeface="+mn-cs"/>
              </a:rPr>
              <a:t> </a:t>
            </a:r>
            <a:r>
              <a:rPr kumimoji="0" lang="en-US" altLang="zh-TW" sz="1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微軟正黑體" panose="020B0604030504040204" pitchFamily="34" charset="-120"/>
                <a:cs typeface="+mn-cs"/>
              </a:rPr>
              <a:t>minute.</a:t>
            </a:r>
          </a:p>
        </p:txBody>
      </p:sp>
      <p:cxnSp>
        <p:nvCxnSpPr>
          <p:cNvPr id="9" name="直線接點 8"/>
          <p:cNvCxnSpPr/>
          <p:nvPr/>
        </p:nvCxnSpPr>
        <p:spPr>
          <a:xfrm>
            <a:off x="985879" y="1620994"/>
            <a:ext cx="2160000" cy="0"/>
          </a:xfrm>
          <a:prstGeom prst="line">
            <a:avLst/>
          </a:prstGeom>
          <a:ln w="571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表格 5"/>
          <p:cNvGraphicFramePr>
            <a:graphicFrameLocks noGrp="1"/>
          </p:cNvGraphicFramePr>
          <p:nvPr>
            <p:extLst/>
          </p:nvPr>
        </p:nvGraphicFramePr>
        <p:xfrm>
          <a:off x="696000" y="382923"/>
          <a:ext cx="10800000" cy="36000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350000">
                  <a:extLst>
                    <a:ext uri="{9D8B030D-6E8A-4147-A177-3AD203B41FA5}">
                      <a16:colId xmlns:a16="http://schemas.microsoft.com/office/drawing/2014/main" val="655906935"/>
                    </a:ext>
                  </a:extLst>
                </a:gridCol>
                <a:gridCol w="1350000">
                  <a:extLst>
                    <a:ext uri="{9D8B030D-6E8A-4147-A177-3AD203B41FA5}">
                      <a16:colId xmlns:a16="http://schemas.microsoft.com/office/drawing/2014/main" val="1591410348"/>
                    </a:ext>
                  </a:extLst>
                </a:gridCol>
                <a:gridCol w="1350000">
                  <a:extLst>
                    <a:ext uri="{9D8B030D-6E8A-4147-A177-3AD203B41FA5}">
                      <a16:colId xmlns:a16="http://schemas.microsoft.com/office/drawing/2014/main" val="2835418310"/>
                    </a:ext>
                  </a:extLst>
                </a:gridCol>
                <a:gridCol w="1350000">
                  <a:extLst>
                    <a:ext uri="{9D8B030D-6E8A-4147-A177-3AD203B41FA5}">
                      <a16:colId xmlns:a16="http://schemas.microsoft.com/office/drawing/2014/main" val="512218169"/>
                    </a:ext>
                  </a:extLst>
                </a:gridCol>
                <a:gridCol w="1350000">
                  <a:extLst>
                    <a:ext uri="{9D8B030D-6E8A-4147-A177-3AD203B41FA5}">
                      <a16:colId xmlns:a16="http://schemas.microsoft.com/office/drawing/2014/main" val="2263284470"/>
                    </a:ext>
                  </a:extLst>
                </a:gridCol>
                <a:gridCol w="1350000">
                  <a:extLst>
                    <a:ext uri="{9D8B030D-6E8A-4147-A177-3AD203B41FA5}">
                      <a16:colId xmlns:a16="http://schemas.microsoft.com/office/drawing/2014/main" val="2988542659"/>
                    </a:ext>
                  </a:extLst>
                </a:gridCol>
                <a:gridCol w="1350000">
                  <a:extLst>
                    <a:ext uri="{9D8B030D-6E8A-4147-A177-3AD203B41FA5}">
                      <a16:colId xmlns:a16="http://schemas.microsoft.com/office/drawing/2014/main" val="2478687398"/>
                    </a:ext>
                  </a:extLst>
                </a:gridCol>
                <a:gridCol w="1350000">
                  <a:extLst>
                    <a:ext uri="{9D8B030D-6E8A-4147-A177-3AD203B41FA5}">
                      <a16:colId xmlns:a16="http://schemas.microsoft.com/office/drawing/2014/main" val="2021352842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aseline="0" dirty="0" smtClean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微軟正黑體" panose="020B0604030504040204" pitchFamily="34" charset="-120"/>
                        </a:rPr>
                        <a:t>1. </a:t>
                      </a:r>
                      <a:r>
                        <a:rPr lang="zh-TW" altLang="en-US" sz="1400" baseline="0" dirty="0" smtClean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微軟正黑體" panose="020B0604030504040204" pitchFamily="34" charset="-120"/>
                        </a:rPr>
                        <a:t>主題選定</a:t>
                      </a:r>
                      <a:endParaRPr lang="zh-TW" altLang="en-US" sz="1400" baseline="0" dirty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aseline="0" dirty="0" smtClean="0">
                          <a:solidFill>
                            <a:schemeClr val="bg1"/>
                          </a:solidFill>
                          <a:latin typeface="Microsoft YaHei" panose="020B0503020204020204" pitchFamily="34" charset="-122"/>
                          <a:ea typeface="微軟正黑體" panose="020B0604030504040204" pitchFamily="34" charset="-120"/>
                        </a:rPr>
                        <a:t>2.</a:t>
                      </a:r>
                      <a:r>
                        <a:rPr lang="zh-TW" altLang="en-US" sz="1400" baseline="0" dirty="0" smtClean="0">
                          <a:solidFill>
                            <a:schemeClr val="bg1"/>
                          </a:solidFill>
                          <a:latin typeface="Microsoft YaHei" panose="020B0503020204020204" pitchFamily="34" charset="-122"/>
                          <a:ea typeface="微軟正黑體" panose="020B0604030504040204" pitchFamily="34" charset="-120"/>
                        </a:rPr>
                        <a:t> 選定理由</a:t>
                      </a:r>
                      <a:endParaRPr lang="zh-TW" altLang="en-US" sz="1400" baseline="0" dirty="0">
                        <a:solidFill>
                          <a:schemeClr val="bg1"/>
                        </a:solidFill>
                        <a:latin typeface="Microsoft YaHei" panose="020B0503020204020204" pitchFamily="34" charset="-122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3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aseline="0" dirty="0" smtClean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微軟正黑體" panose="020B0604030504040204" pitchFamily="34" charset="-120"/>
                        </a:rPr>
                        <a:t>3.</a:t>
                      </a:r>
                      <a:r>
                        <a:rPr lang="zh-TW" altLang="en-US" sz="1400" baseline="0" dirty="0" smtClean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微軟正黑體" panose="020B0604030504040204" pitchFamily="34" charset="-120"/>
                        </a:rPr>
                        <a:t> 目前現況</a:t>
                      </a:r>
                      <a:endParaRPr lang="zh-TW" altLang="en-US" sz="1400" baseline="0" dirty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aseline="0" dirty="0" smtClean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微軟正黑體" panose="020B0604030504040204" pitchFamily="34" charset="-120"/>
                        </a:rPr>
                        <a:t>4.</a:t>
                      </a:r>
                      <a:r>
                        <a:rPr lang="zh-TW" altLang="en-US" sz="1400" baseline="0" dirty="0" smtClean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微軟正黑體" panose="020B0604030504040204" pitchFamily="34" charset="-120"/>
                        </a:rPr>
                        <a:t> 原因分析</a:t>
                      </a:r>
                      <a:endParaRPr lang="zh-TW" altLang="en-US" sz="1400" baseline="0" dirty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aseline="0" dirty="0" smtClean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微軟正黑體" panose="020B0604030504040204" pitchFamily="34" charset="-120"/>
                        </a:rPr>
                        <a:t>5.</a:t>
                      </a:r>
                      <a:r>
                        <a:rPr lang="zh-TW" altLang="en-US" sz="1400" baseline="0" dirty="0" smtClean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微軟正黑體" panose="020B0604030504040204" pitchFamily="34" charset="-120"/>
                        </a:rPr>
                        <a:t> 評估與執行</a:t>
                      </a:r>
                      <a:endParaRPr lang="zh-TW" altLang="en-US" sz="1400" baseline="0" dirty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aseline="0" dirty="0" smtClean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微軟正黑體" panose="020B0604030504040204" pitchFamily="34" charset="-120"/>
                        </a:rPr>
                        <a:t>6.</a:t>
                      </a:r>
                      <a:r>
                        <a:rPr lang="zh-TW" altLang="en-US" sz="1400" baseline="0" dirty="0" smtClean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微軟正黑體" panose="020B0604030504040204" pitchFamily="34" charset="-120"/>
                        </a:rPr>
                        <a:t> 效果確認</a:t>
                      </a:r>
                      <a:endParaRPr lang="zh-TW" altLang="en-US" sz="1400" baseline="0" dirty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aseline="0" dirty="0" smtClean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微軟正黑體" panose="020B0604030504040204" pitchFamily="34" charset="-120"/>
                        </a:rPr>
                        <a:t>7.</a:t>
                      </a:r>
                      <a:r>
                        <a:rPr lang="zh-TW" altLang="en-US" sz="1400" baseline="0" dirty="0" smtClean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微軟正黑體" panose="020B0604030504040204" pitchFamily="34" charset="-120"/>
                        </a:rPr>
                        <a:t> 標準化</a:t>
                      </a:r>
                      <a:endParaRPr lang="zh-TW" altLang="en-US" sz="1400" baseline="0" dirty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aseline="0" dirty="0" smtClean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微軟正黑體" panose="020B0604030504040204" pitchFamily="34" charset="-120"/>
                        </a:rPr>
                        <a:t>8.</a:t>
                      </a:r>
                      <a:r>
                        <a:rPr lang="zh-TW" altLang="en-US" sz="1400" baseline="0" dirty="0" smtClean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微軟正黑體" panose="020B0604030504040204" pitchFamily="34" charset="-120"/>
                        </a:rPr>
                        <a:t> 殘留問題</a:t>
                      </a:r>
                      <a:endParaRPr lang="zh-TW" altLang="en-US" sz="1400" baseline="0" dirty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4931276"/>
                  </a:ext>
                </a:extLst>
              </a:tr>
            </a:tbl>
          </a:graphicData>
        </a:graphic>
      </p:graphicFrame>
      <p:sp>
        <p:nvSpPr>
          <p:cNvPr id="7" name="文字方塊 6"/>
          <p:cNvSpPr txBox="1"/>
          <p:nvPr/>
        </p:nvSpPr>
        <p:spPr>
          <a:xfrm>
            <a:off x="702427" y="1262814"/>
            <a:ext cx="7715189" cy="17030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微軟正黑體" panose="020B0604030504040204" pitchFamily="34" charset="-120"/>
                <a:cs typeface="+mn-cs"/>
              </a:rPr>
              <a:t>Select purpose.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" panose="020B0503020204020204" pitchFamily="34" charset="-122"/>
              <a:ea typeface="微軟正黑體" panose="020B0604030504040204" pitchFamily="34" charset="-120"/>
              <a:cs typeface="+mn-cs"/>
            </a:endParaRPr>
          </a:p>
          <a:p>
            <a:pPr marL="285750" lvl="0" indent="-285750">
              <a:lnSpc>
                <a:spcPts val="2000"/>
              </a:lnSpc>
              <a:buFont typeface="Arial" panose="020B0604020202020204" pitchFamily="34" charset="0"/>
              <a:buChar char="•"/>
              <a:defRPr/>
            </a:pPr>
            <a:r>
              <a:rPr kumimoji="0" lang="en-US" altLang="zh-TW" sz="1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微軟正黑體" panose="020B0604030504040204" pitchFamily="34" charset="-120"/>
                <a:cs typeface="+mn-cs"/>
              </a:rPr>
              <a:t>Extension </a:t>
            </a:r>
            <a:r>
              <a:rPr kumimoji="0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微軟正黑體" panose="020B0604030504040204" pitchFamily="34" charset="-120"/>
                <a:cs typeface="+mn-cs"/>
              </a:rPr>
              <a:t>project </a:t>
            </a:r>
            <a:r>
              <a:rPr kumimoji="0" lang="en-US" altLang="zh-TW" sz="1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微軟正黑體" panose="020B0604030504040204" pitchFamily="34" charset="-120"/>
                <a:cs typeface="+mn-cs"/>
              </a:rPr>
              <a:t>from </a:t>
            </a:r>
            <a:r>
              <a:rPr lang="en-US" altLang="zh-TW" sz="1400" b="1" dirty="0">
                <a:solidFill>
                  <a:prstClr val="black"/>
                </a:solidFill>
                <a:latin typeface="Microsoft YaHei" panose="020B0503020204020204" pitchFamily="34" charset="-122"/>
                <a:ea typeface="微軟正黑體" panose="020B0604030504040204" pitchFamily="34" charset="-120"/>
              </a:rPr>
              <a:t>grave disease quality improvement </a:t>
            </a:r>
            <a:r>
              <a:rPr lang="en-US" altLang="zh-TW" sz="1400" b="1" dirty="0" smtClean="0">
                <a:solidFill>
                  <a:prstClr val="black"/>
                </a:solidFill>
                <a:latin typeface="Microsoft YaHei" panose="020B0503020204020204" pitchFamily="34" charset="-122"/>
                <a:ea typeface="微軟正黑體" panose="020B0604030504040204" pitchFamily="34" charset="-120"/>
              </a:rPr>
              <a:t>meeting </a:t>
            </a:r>
            <a:r>
              <a:rPr kumimoji="0" lang="en-US" altLang="zh-TW" sz="1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微軟正黑體" panose="020B0604030504040204" pitchFamily="34" charset="-120"/>
                <a:cs typeface="+mn-cs"/>
              </a:rPr>
              <a:t>action </a:t>
            </a:r>
            <a:r>
              <a:rPr kumimoji="0" lang="en-US" altLang="zh-TW" sz="1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微軟正黑體" panose="020B0604030504040204" pitchFamily="34" charset="-120"/>
                <a:cs typeface="+mn-cs"/>
              </a:rPr>
              <a:t>items.</a:t>
            </a:r>
          </a:p>
          <a:p>
            <a:pPr marL="285750" marR="0" lvl="0" indent="-28575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TW" sz="1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微軟正黑體" panose="020B0604030504040204" pitchFamily="34" charset="-120"/>
                <a:cs typeface="+mn-cs"/>
              </a:rPr>
              <a:t>Low yield detection on weekly.</a:t>
            </a:r>
          </a:p>
          <a:p>
            <a:pPr marL="285750" lvl="0" indent="-285750">
              <a:lnSpc>
                <a:spcPts val="2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TW" sz="1400" b="1" dirty="0">
                <a:solidFill>
                  <a:prstClr val="black"/>
                </a:solidFill>
                <a:latin typeface="Microsoft YaHei" panose="020B0503020204020204" pitchFamily="34" charset="-122"/>
                <a:ea typeface="微軟正黑體" panose="020B0604030504040204" pitchFamily="34" charset="-120"/>
              </a:rPr>
              <a:t>Automated analysis to identify </a:t>
            </a:r>
            <a:r>
              <a:rPr lang="en-US" altLang="zh-TW" sz="1400" b="1" dirty="0" smtClean="0">
                <a:solidFill>
                  <a:prstClr val="black"/>
                </a:solidFill>
                <a:latin typeface="Microsoft YaHei" panose="020B0503020204020204" pitchFamily="34" charset="-122"/>
                <a:ea typeface="微軟正黑體" panose="020B0604030504040204" pitchFamily="34" charset="-120"/>
              </a:rPr>
              <a:t>top defect </a:t>
            </a:r>
            <a:r>
              <a:rPr lang="en-US" altLang="zh-TW" sz="1400" b="1" dirty="0">
                <a:solidFill>
                  <a:prstClr val="black"/>
                </a:solidFill>
                <a:latin typeface="Microsoft YaHei" panose="020B0503020204020204" pitchFamily="34" charset="-122"/>
                <a:ea typeface="微軟正黑體" panose="020B0604030504040204" pitchFamily="34" charset="-120"/>
              </a:rPr>
              <a:t>for improvement.</a:t>
            </a:r>
            <a:endParaRPr kumimoji="0" lang="en-US" altLang="zh-TW" sz="1400" b="1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" panose="020B0503020204020204" pitchFamily="34" charset="-122"/>
              <a:ea typeface="微軟正黑體" panose="020B0604030504040204" pitchFamily="34" charset="-120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TW" sz="1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微軟正黑體" panose="020B0604030504040204" pitchFamily="34" charset="-120"/>
                <a:cs typeface="+mn-cs"/>
              </a:rPr>
              <a:t>Customization of dashboard so as not to reduce the output.</a:t>
            </a:r>
            <a:endParaRPr kumimoji="0" lang="zh-TW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" panose="020B0503020204020204" pitchFamily="34" charset="-122"/>
              <a:ea typeface="微軟正黑體" panose="020B0604030504040204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7719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直線接點 8"/>
          <p:cNvCxnSpPr/>
          <p:nvPr/>
        </p:nvCxnSpPr>
        <p:spPr>
          <a:xfrm>
            <a:off x="1011263" y="1628478"/>
            <a:ext cx="1980000" cy="0"/>
          </a:xfrm>
          <a:prstGeom prst="line">
            <a:avLst/>
          </a:prstGeom>
          <a:ln w="571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接點 12"/>
          <p:cNvCxnSpPr/>
          <p:nvPr/>
        </p:nvCxnSpPr>
        <p:spPr>
          <a:xfrm>
            <a:off x="6680169" y="1628478"/>
            <a:ext cx="3168000" cy="0"/>
          </a:xfrm>
          <a:prstGeom prst="line">
            <a:avLst/>
          </a:prstGeom>
          <a:ln w="571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/>
          <p:cNvSpPr txBox="1"/>
          <p:nvPr/>
        </p:nvSpPr>
        <p:spPr>
          <a:xfrm>
            <a:off x="6270953" y="1266898"/>
            <a:ext cx="4455835" cy="25340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微軟正黑體" panose="020B0604030504040204" pitchFamily="34" charset="-120"/>
                <a:cs typeface="+mn-cs"/>
              </a:rPr>
              <a:t>Manual current status.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" panose="020B0503020204020204" pitchFamily="34" charset="-122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微軟正黑體" panose="020B0604030504040204" pitchFamily="34" charset="-120"/>
                <a:cs typeface="+mn-cs"/>
              </a:rPr>
              <a:t>Run time : 3 hour in 16 index / 1 engineer</a:t>
            </a:r>
          </a:p>
          <a:p>
            <a:pPr marL="0" marR="0" lvl="0" indent="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1400" b="1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" panose="020B0503020204020204" pitchFamily="34" charset="-122"/>
              <a:ea typeface="微軟正黑體" panose="020B0604030504040204" pitchFamily="34" charset="-120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TW" sz="1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微軟正黑體" panose="020B0604030504040204" pitchFamily="34" charset="-120"/>
                <a:cs typeface="+mn-cs"/>
              </a:rPr>
              <a:t>Raw data download</a:t>
            </a:r>
          </a:p>
          <a:p>
            <a:pPr marL="285750" marR="0" lvl="0" indent="-28575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TW" sz="1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微軟正黑體" panose="020B0604030504040204" pitchFamily="34" charset="-120"/>
                <a:cs typeface="+mn-cs"/>
              </a:rPr>
              <a:t>Data sorting, classification</a:t>
            </a:r>
          </a:p>
          <a:p>
            <a:pPr marL="285750" marR="0" lvl="0" indent="-28575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TW" sz="1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微軟正黑體" panose="020B0604030504040204" pitchFamily="34" charset="-120"/>
                <a:cs typeface="+mn-cs"/>
              </a:rPr>
              <a:t>Exclude special conditions</a:t>
            </a:r>
          </a:p>
          <a:p>
            <a:pPr marL="285750" marR="0" lvl="0" indent="-28575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TW" sz="1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微軟正黑體" panose="020B0604030504040204" pitchFamily="34" charset="-120"/>
                <a:cs typeface="+mn-cs"/>
              </a:rPr>
              <a:t>Copy and paste to the correct area or report</a:t>
            </a:r>
          </a:p>
          <a:p>
            <a:pPr marL="285750" marR="0" lvl="0" indent="-28575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TW" sz="1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微軟正黑體" panose="020B0604030504040204" pitchFamily="34" charset="-120"/>
                <a:cs typeface="+mn-cs"/>
              </a:rPr>
              <a:t>Still have process issues with error</a:t>
            </a:r>
          </a:p>
        </p:txBody>
      </p:sp>
      <p:sp>
        <p:nvSpPr>
          <p:cNvPr id="7" name="文字方塊 6"/>
          <p:cNvSpPr txBox="1"/>
          <p:nvPr/>
        </p:nvSpPr>
        <p:spPr>
          <a:xfrm>
            <a:off x="702430" y="1262814"/>
            <a:ext cx="2388924" cy="34983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微軟正黑體" panose="020B0604030504040204" pitchFamily="34" charset="-120"/>
                <a:cs typeface="+mn-cs"/>
              </a:rPr>
              <a:t>Current index.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" panose="020B0503020204020204" pitchFamily="34" charset="-122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1" i="0" u="sng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微軟正黑體" panose="020B0604030504040204" pitchFamily="34" charset="-120"/>
                <a:cs typeface="+mn-cs"/>
              </a:rPr>
              <a:t>STD KPI</a:t>
            </a:r>
          </a:p>
          <a:p>
            <a:pPr marL="0" marR="0" lvl="0" indent="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" panose="020B0503020204020204" pitchFamily="34" charset="-122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1400" b="1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" panose="020B0503020204020204" pitchFamily="34" charset="-122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" panose="020B0503020204020204" pitchFamily="34" charset="-122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1400" b="1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" panose="020B0503020204020204" pitchFamily="34" charset="-122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" panose="020B0503020204020204" pitchFamily="34" charset="-122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1400" b="1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" panose="020B0503020204020204" pitchFamily="34" charset="-122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" panose="020B0503020204020204" pitchFamily="34" charset="-122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1400" b="1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" panose="020B0503020204020204" pitchFamily="34" charset="-122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1400" b="1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" panose="020B0503020204020204" pitchFamily="34" charset="-122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1" i="0" u="sng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微軟正黑體" panose="020B0604030504040204" pitchFamily="34" charset="-120"/>
                <a:cs typeface="+mn-cs"/>
              </a:rPr>
              <a:t>Leading index</a:t>
            </a:r>
          </a:p>
        </p:txBody>
      </p:sp>
      <p:sp>
        <p:nvSpPr>
          <p:cNvPr id="17" name="矩形 16"/>
          <p:cNvSpPr/>
          <p:nvPr/>
        </p:nvSpPr>
        <p:spPr>
          <a:xfrm>
            <a:off x="6276437" y="5096469"/>
            <a:ext cx="130516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8080"/>
              </a:buClr>
              <a:buSzTx/>
              <a:buFontTx/>
              <a:buNone/>
              <a:tabLst/>
              <a:defRPr/>
            </a:pPr>
            <a:r>
              <a:rPr kumimoji="0" lang="en-US" altLang="zh-TW" sz="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source1 : WEB REPORT</a:t>
            </a:r>
            <a:endParaRPr kumimoji="0" lang="zh-TW" alt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8879040" y="5096469"/>
            <a:ext cx="107914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8080"/>
              </a:buClr>
              <a:buSzTx/>
              <a:buFontTx/>
              <a:buNone/>
              <a:tabLst/>
              <a:defRPr/>
            </a:pPr>
            <a:r>
              <a:rPr kumimoji="0" lang="en-US" altLang="zh-TW" sz="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source3 : VM WEB</a:t>
            </a:r>
            <a:endParaRPr kumimoji="0" lang="zh-TW" alt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7612203" y="5096469"/>
            <a:ext cx="123623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8080"/>
              </a:buClr>
              <a:buSzTx/>
              <a:buFontTx/>
              <a:buNone/>
              <a:tabLst/>
              <a:defRPr/>
            </a:pPr>
            <a:r>
              <a:rPr kumimoji="0" lang="en-US" altLang="zh-TW" sz="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source2 : QA</a:t>
            </a:r>
            <a:r>
              <a:rPr kumimoji="0" lang="zh-TW" altLang="en-US" sz="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 </a:t>
            </a:r>
            <a:r>
              <a:rPr kumimoji="0" lang="en-US" altLang="zh-TW" sz="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REPORT</a:t>
            </a:r>
            <a:endParaRPr kumimoji="0" lang="zh-TW" alt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cxnSp>
        <p:nvCxnSpPr>
          <p:cNvPr id="3" name="直線接點 2"/>
          <p:cNvCxnSpPr/>
          <p:nvPr/>
        </p:nvCxnSpPr>
        <p:spPr>
          <a:xfrm>
            <a:off x="5694292" y="1972392"/>
            <a:ext cx="0" cy="3855397"/>
          </a:xfrm>
          <a:prstGeom prst="line">
            <a:avLst/>
          </a:prstGeom>
          <a:ln w="9525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肘形接點 28"/>
          <p:cNvCxnSpPr/>
          <p:nvPr/>
        </p:nvCxnSpPr>
        <p:spPr>
          <a:xfrm flipV="1">
            <a:off x="5696156" y="1497324"/>
            <a:ext cx="468000" cy="1728000"/>
          </a:xfrm>
          <a:prstGeom prst="bentConnector3">
            <a:avLst>
              <a:gd name="adj1" fmla="val 54885"/>
            </a:avLst>
          </a:prstGeom>
          <a:ln w="9525">
            <a:solidFill>
              <a:schemeClr val="accent3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2" name="表格 31"/>
          <p:cNvGraphicFramePr>
            <a:graphicFrameLocks noGrp="1"/>
          </p:cNvGraphicFramePr>
          <p:nvPr>
            <p:extLst/>
          </p:nvPr>
        </p:nvGraphicFramePr>
        <p:xfrm>
          <a:off x="696000" y="382923"/>
          <a:ext cx="10800000" cy="36000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350000">
                  <a:extLst>
                    <a:ext uri="{9D8B030D-6E8A-4147-A177-3AD203B41FA5}">
                      <a16:colId xmlns:a16="http://schemas.microsoft.com/office/drawing/2014/main" val="655906935"/>
                    </a:ext>
                  </a:extLst>
                </a:gridCol>
                <a:gridCol w="1350000">
                  <a:extLst>
                    <a:ext uri="{9D8B030D-6E8A-4147-A177-3AD203B41FA5}">
                      <a16:colId xmlns:a16="http://schemas.microsoft.com/office/drawing/2014/main" val="1591410348"/>
                    </a:ext>
                  </a:extLst>
                </a:gridCol>
                <a:gridCol w="1350000">
                  <a:extLst>
                    <a:ext uri="{9D8B030D-6E8A-4147-A177-3AD203B41FA5}">
                      <a16:colId xmlns:a16="http://schemas.microsoft.com/office/drawing/2014/main" val="2835418310"/>
                    </a:ext>
                  </a:extLst>
                </a:gridCol>
                <a:gridCol w="1350000">
                  <a:extLst>
                    <a:ext uri="{9D8B030D-6E8A-4147-A177-3AD203B41FA5}">
                      <a16:colId xmlns:a16="http://schemas.microsoft.com/office/drawing/2014/main" val="512218169"/>
                    </a:ext>
                  </a:extLst>
                </a:gridCol>
                <a:gridCol w="1350000">
                  <a:extLst>
                    <a:ext uri="{9D8B030D-6E8A-4147-A177-3AD203B41FA5}">
                      <a16:colId xmlns:a16="http://schemas.microsoft.com/office/drawing/2014/main" val="2263284470"/>
                    </a:ext>
                  </a:extLst>
                </a:gridCol>
                <a:gridCol w="1350000">
                  <a:extLst>
                    <a:ext uri="{9D8B030D-6E8A-4147-A177-3AD203B41FA5}">
                      <a16:colId xmlns:a16="http://schemas.microsoft.com/office/drawing/2014/main" val="2988542659"/>
                    </a:ext>
                  </a:extLst>
                </a:gridCol>
                <a:gridCol w="1350000">
                  <a:extLst>
                    <a:ext uri="{9D8B030D-6E8A-4147-A177-3AD203B41FA5}">
                      <a16:colId xmlns:a16="http://schemas.microsoft.com/office/drawing/2014/main" val="2478687398"/>
                    </a:ext>
                  </a:extLst>
                </a:gridCol>
                <a:gridCol w="1350000">
                  <a:extLst>
                    <a:ext uri="{9D8B030D-6E8A-4147-A177-3AD203B41FA5}">
                      <a16:colId xmlns:a16="http://schemas.microsoft.com/office/drawing/2014/main" val="2021352842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aseline="0" dirty="0" smtClean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微軟正黑體" panose="020B0604030504040204" pitchFamily="34" charset="-120"/>
                        </a:rPr>
                        <a:t>1. </a:t>
                      </a:r>
                      <a:r>
                        <a:rPr lang="zh-TW" altLang="en-US" sz="1400" baseline="0" dirty="0" smtClean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微軟正黑體" panose="020B0604030504040204" pitchFamily="34" charset="-120"/>
                        </a:rPr>
                        <a:t>主題選定</a:t>
                      </a:r>
                      <a:endParaRPr lang="zh-TW" altLang="en-US" sz="1400" baseline="0" dirty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aseline="0" dirty="0" smtClean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微軟正黑體" panose="020B0604030504040204" pitchFamily="34" charset="-120"/>
                        </a:rPr>
                        <a:t>2</a:t>
                      </a:r>
                      <a:r>
                        <a:rPr lang="en-US" altLang="zh-TW" sz="1400" b="1" kern="1200" baseline="0" dirty="0" smtClean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微軟正黑體" panose="020B0604030504040204" pitchFamily="34" charset="-120"/>
                          <a:cs typeface="+mn-cs"/>
                        </a:rPr>
                        <a:t>.</a:t>
                      </a:r>
                      <a:r>
                        <a:rPr lang="zh-TW" altLang="en-US" sz="1400" b="1" kern="1200" baseline="0" dirty="0" smtClean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微軟正黑體" panose="020B0604030504040204" pitchFamily="34" charset="-120"/>
                          <a:cs typeface="+mn-cs"/>
                        </a:rPr>
                        <a:t> 選定理由</a:t>
                      </a:r>
                      <a:endParaRPr lang="zh-TW" altLang="en-US" sz="1400" b="1" kern="1200" baseline="0" dirty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altLang="zh-TW" sz="1400" b="1" kern="1200" baseline="0" dirty="0" smtClean="0">
                          <a:solidFill>
                            <a:schemeClr val="bg1"/>
                          </a:solidFill>
                          <a:latin typeface="Microsoft YaHei" panose="020B0503020204020204" pitchFamily="34" charset="-122"/>
                          <a:ea typeface="微軟正黑體" panose="020B0604030504040204" pitchFamily="34" charset="-120"/>
                          <a:cs typeface="+mn-cs"/>
                        </a:rPr>
                        <a:t>3.</a:t>
                      </a:r>
                      <a:r>
                        <a:rPr lang="zh-TW" altLang="en-US" sz="1400" b="1" kern="1200" baseline="0" dirty="0" smtClean="0">
                          <a:solidFill>
                            <a:schemeClr val="bg1"/>
                          </a:solidFill>
                          <a:latin typeface="Microsoft YaHei" panose="020B0503020204020204" pitchFamily="34" charset="-122"/>
                          <a:ea typeface="微軟正黑體" panose="020B0604030504040204" pitchFamily="34" charset="-120"/>
                          <a:cs typeface="+mn-cs"/>
                        </a:rPr>
                        <a:t> 目前現況</a:t>
                      </a:r>
                      <a:endParaRPr lang="zh-TW" altLang="en-US" sz="1400" b="1" kern="1200" baseline="0" dirty="0">
                        <a:solidFill>
                          <a:schemeClr val="bg1"/>
                        </a:solidFill>
                        <a:latin typeface="Microsoft YaHei" panose="020B0503020204020204" pitchFamily="34" charset="-122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aseline="0" dirty="0" smtClean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微軟正黑體" panose="020B0604030504040204" pitchFamily="34" charset="-120"/>
                        </a:rPr>
                        <a:t>4.</a:t>
                      </a:r>
                      <a:r>
                        <a:rPr lang="zh-TW" altLang="en-US" sz="1400" baseline="0" dirty="0" smtClean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微軟正黑體" panose="020B0604030504040204" pitchFamily="34" charset="-120"/>
                        </a:rPr>
                        <a:t> 原因分析</a:t>
                      </a:r>
                      <a:endParaRPr lang="zh-TW" altLang="en-US" sz="1400" baseline="0" dirty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aseline="0" dirty="0" smtClean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微軟正黑體" panose="020B0604030504040204" pitchFamily="34" charset="-120"/>
                        </a:rPr>
                        <a:t>5.</a:t>
                      </a:r>
                      <a:r>
                        <a:rPr lang="zh-TW" altLang="en-US" sz="1400" baseline="0" dirty="0" smtClean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微軟正黑體" panose="020B0604030504040204" pitchFamily="34" charset="-120"/>
                        </a:rPr>
                        <a:t> 評估與執行</a:t>
                      </a:r>
                      <a:endParaRPr lang="zh-TW" altLang="en-US" sz="1400" baseline="0" dirty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aseline="0" dirty="0" smtClean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微軟正黑體" panose="020B0604030504040204" pitchFamily="34" charset="-120"/>
                        </a:rPr>
                        <a:t>6.</a:t>
                      </a:r>
                      <a:r>
                        <a:rPr lang="zh-TW" altLang="en-US" sz="1400" baseline="0" dirty="0" smtClean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微軟正黑體" panose="020B0604030504040204" pitchFamily="34" charset="-120"/>
                        </a:rPr>
                        <a:t> 效果確認</a:t>
                      </a:r>
                      <a:endParaRPr lang="zh-TW" altLang="en-US" sz="1400" baseline="0" dirty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aseline="0" dirty="0" smtClean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微軟正黑體" panose="020B0604030504040204" pitchFamily="34" charset="-120"/>
                        </a:rPr>
                        <a:t>7.</a:t>
                      </a:r>
                      <a:r>
                        <a:rPr lang="zh-TW" altLang="en-US" sz="1400" baseline="0" dirty="0" smtClean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微軟正黑體" panose="020B0604030504040204" pitchFamily="34" charset="-120"/>
                        </a:rPr>
                        <a:t> 標準化</a:t>
                      </a:r>
                      <a:endParaRPr lang="zh-TW" altLang="en-US" sz="1400" baseline="0" dirty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aseline="0" dirty="0" smtClean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微軟正黑體" panose="020B0604030504040204" pitchFamily="34" charset="-120"/>
                        </a:rPr>
                        <a:t>8.</a:t>
                      </a:r>
                      <a:r>
                        <a:rPr lang="zh-TW" altLang="en-US" sz="1400" baseline="0" dirty="0" smtClean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微軟正黑體" panose="020B0604030504040204" pitchFamily="34" charset="-120"/>
                        </a:rPr>
                        <a:t> 殘留問題</a:t>
                      </a:r>
                      <a:endParaRPr lang="zh-TW" altLang="en-US" sz="1400" baseline="0" dirty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4931276"/>
                  </a:ext>
                </a:extLst>
              </a:tr>
            </a:tbl>
          </a:graphicData>
        </a:graphic>
      </p:graphicFrame>
      <p:sp>
        <p:nvSpPr>
          <p:cNvPr id="2" name="文字方塊 1"/>
          <p:cNvSpPr txBox="1"/>
          <p:nvPr/>
        </p:nvSpPr>
        <p:spPr>
          <a:xfrm>
            <a:off x="3286654" y="1939116"/>
            <a:ext cx="1366080" cy="6886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05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微軟正黑體"/>
                <a:cs typeface="+mn-cs"/>
              </a:rPr>
              <a:t>Yield performance</a:t>
            </a:r>
          </a:p>
          <a:p>
            <a:pPr marL="0" marR="0" lvl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05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微軟正黑體"/>
                <a:cs typeface="+mn-cs"/>
              </a:rPr>
              <a:t>Defect pareto</a:t>
            </a:r>
          </a:p>
          <a:p>
            <a:pPr marL="0" marR="0" lvl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05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微軟正黑體"/>
                <a:cs typeface="+mn-cs"/>
              </a:rPr>
              <a:t>Close lot list</a:t>
            </a:r>
            <a:endParaRPr kumimoji="0" lang="zh-TW" alt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微軟正黑體"/>
              <a:cs typeface="+mn-cs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3286654" y="2583774"/>
            <a:ext cx="20008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05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微軟正黑體"/>
                <a:cs typeface="+mn-cs"/>
              </a:rPr>
              <a:t>Daily / weekly chart monitor</a:t>
            </a:r>
          </a:p>
          <a:p>
            <a:pPr marL="0" marR="0" lvl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05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微軟正黑體"/>
                <a:cs typeface="+mn-cs"/>
              </a:rPr>
              <a:t>BPI mark reject rework rate</a:t>
            </a:r>
          </a:p>
          <a:p>
            <a:pPr marL="0" marR="0" lvl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05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微軟正黑體"/>
                <a:cs typeface="+mn-cs"/>
              </a:rPr>
              <a:t>BGA rework rate</a:t>
            </a:r>
          </a:p>
        </p:txBody>
      </p:sp>
      <p:sp>
        <p:nvSpPr>
          <p:cNvPr id="19" name="文字方塊 18"/>
          <p:cNvSpPr txBox="1"/>
          <p:nvPr/>
        </p:nvSpPr>
        <p:spPr>
          <a:xfrm>
            <a:off x="3286654" y="3225324"/>
            <a:ext cx="184858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05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微軟正黑體"/>
                <a:cs typeface="+mn-cs"/>
              </a:rPr>
              <a:t>Total output</a:t>
            </a:r>
          </a:p>
          <a:p>
            <a:pPr marL="0" marR="0" lvl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05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微軟正黑體"/>
                <a:cs typeface="+mn-cs"/>
              </a:rPr>
              <a:t>Shift status</a:t>
            </a:r>
          </a:p>
          <a:p>
            <a:pPr marL="0" marR="0" lvl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05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微軟正黑體"/>
                <a:cs typeface="+mn-cs"/>
              </a:rPr>
              <a:t>By machine chart monitor</a:t>
            </a:r>
          </a:p>
        </p:txBody>
      </p:sp>
      <p:sp>
        <p:nvSpPr>
          <p:cNvPr id="24" name="文字方塊 23"/>
          <p:cNvSpPr txBox="1"/>
          <p:nvPr/>
        </p:nvSpPr>
        <p:spPr>
          <a:xfrm>
            <a:off x="3286654" y="3927692"/>
            <a:ext cx="1002197" cy="2975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05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微軟正黑體"/>
                <a:cs typeface="+mn-cs"/>
              </a:rPr>
              <a:t>FCB 3/O LRR</a:t>
            </a:r>
          </a:p>
        </p:txBody>
      </p:sp>
      <p:sp>
        <p:nvSpPr>
          <p:cNvPr id="25" name="文字方塊 24"/>
          <p:cNvSpPr txBox="1"/>
          <p:nvPr/>
        </p:nvSpPr>
        <p:spPr>
          <a:xfrm>
            <a:off x="3286654" y="4442766"/>
            <a:ext cx="2266967" cy="9130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05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微軟正黑體"/>
                <a:cs typeface="+mn-cs"/>
              </a:rPr>
              <a:t>TCB SOH monitor</a:t>
            </a:r>
          </a:p>
          <a:p>
            <a:pPr marL="0" marR="0" lvl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05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微軟正黑體"/>
                <a:cs typeface="+mn-cs"/>
              </a:rPr>
              <a:t>Performance by machine</a:t>
            </a:r>
          </a:p>
          <a:p>
            <a:pPr marL="0" marR="0" lvl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05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微軟正黑體"/>
                <a:cs typeface="+mn-cs"/>
              </a:rPr>
              <a:t>Molding thickness SOH</a:t>
            </a:r>
          </a:p>
          <a:p>
            <a:pPr marL="0" marR="0" lvl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05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微軟正黑體"/>
                <a:cs typeface="+mn-cs"/>
              </a:rPr>
              <a:t>Performance by StripMoldChase</a:t>
            </a:r>
          </a:p>
        </p:txBody>
      </p:sp>
      <p:sp>
        <p:nvSpPr>
          <p:cNvPr id="26" name="文字方塊 25"/>
          <p:cNvSpPr txBox="1"/>
          <p:nvPr/>
        </p:nvSpPr>
        <p:spPr>
          <a:xfrm>
            <a:off x="3286654" y="5325087"/>
            <a:ext cx="1202573" cy="5027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微軟正黑體"/>
                <a:cs typeface="+mn-cs"/>
              </a:rPr>
              <a:t>Bump </a:t>
            </a:r>
            <a:r>
              <a:rPr kumimoji="0" lang="en-US" altLang="zh-TW" sz="105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微軟正黑體"/>
                <a:cs typeface="+mn-cs"/>
              </a:rPr>
              <a:t>height</a:t>
            </a:r>
          </a:p>
          <a:p>
            <a:pPr marL="0" marR="0" lvl="0" indent="0" algn="l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05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微軟正黑體"/>
                <a:cs typeface="+mn-cs"/>
              </a:rPr>
              <a:t>Substrate space</a:t>
            </a:r>
          </a:p>
        </p:txBody>
      </p:sp>
      <p:sp>
        <p:nvSpPr>
          <p:cNvPr id="6" name="矩形 5"/>
          <p:cNvSpPr/>
          <p:nvPr/>
        </p:nvSpPr>
        <p:spPr>
          <a:xfrm>
            <a:off x="702430" y="2142863"/>
            <a:ext cx="2541208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TW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微軟正黑體"/>
                <a:cs typeface="+mn-cs"/>
              </a:rPr>
              <a:t>Overall Yield Performance</a:t>
            </a:r>
          </a:p>
        </p:txBody>
      </p:sp>
      <p:sp>
        <p:nvSpPr>
          <p:cNvPr id="8" name="矩形 7"/>
          <p:cNvSpPr/>
          <p:nvPr/>
        </p:nvSpPr>
        <p:spPr>
          <a:xfrm>
            <a:off x="702430" y="2790531"/>
            <a:ext cx="1645259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TW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微軟正黑體"/>
                <a:cs typeface="+mn-cs"/>
              </a:rPr>
              <a:t>First Pass Yield</a:t>
            </a:r>
          </a:p>
        </p:txBody>
      </p:sp>
      <p:sp>
        <p:nvSpPr>
          <p:cNvPr id="10" name="矩形 9"/>
          <p:cNvSpPr/>
          <p:nvPr/>
        </p:nvSpPr>
        <p:spPr>
          <a:xfrm>
            <a:off x="702430" y="3416404"/>
            <a:ext cx="1581523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TW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微軟正黑體"/>
                <a:cs typeface="+mn-cs"/>
              </a:rPr>
              <a:t>Output Status</a:t>
            </a:r>
          </a:p>
        </p:txBody>
      </p:sp>
      <p:sp>
        <p:nvSpPr>
          <p:cNvPr id="27" name="矩形 26"/>
          <p:cNvSpPr/>
          <p:nvPr/>
        </p:nvSpPr>
        <p:spPr>
          <a:xfrm>
            <a:off x="702430" y="3917239"/>
            <a:ext cx="1601913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TW" sz="13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微軟正黑體"/>
                <a:cs typeface="+mn-cs"/>
              </a:rPr>
              <a:t>Inline monitor</a:t>
            </a:r>
            <a:endParaRPr kumimoji="0" lang="en-US" altLang="zh-TW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微軟正黑體"/>
              <a:cs typeface="+mn-cs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702430" y="4738529"/>
            <a:ext cx="1348446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TW" sz="13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微軟正黑體"/>
                <a:cs typeface="+mn-cs"/>
              </a:rPr>
              <a:t>Mold Flash</a:t>
            </a:r>
            <a:endParaRPr kumimoji="0" lang="en-US" altLang="zh-TW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微軟正黑體"/>
              <a:cs typeface="+mn-cs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702430" y="5422549"/>
            <a:ext cx="1515158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TW" sz="13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微軟正黑體"/>
                <a:cs typeface="+mn-cs"/>
              </a:rPr>
              <a:t>Bump bridge</a:t>
            </a:r>
            <a:endParaRPr kumimoji="0" lang="en-US" altLang="zh-TW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微軟正黑體"/>
              <a:cs typeface="+mn-cs"/>
            </a:endParaRPr>
          </a:p>
        </p:txBody>
      </p:sp>
      <p:cxnSp>
        <p:nvCxnSpPr>
          <p:cNvPr id="14" name="肘形接點 13"/>
          <p:cNvCxnSpPr/>
          <p:nvPr/>
        </p:nvCxnSpPr>
        <p:spPr>
          <a:xfrm rot="10800000" flipV="1">
            <a:off x="3320018" y="2082640"/>
            <a:ext cx="7200" cy="432000"/>
          </a:xfrm>
          <a:prstGeom prst="bentConnector3">
            <a:avLst>
              <a:gd name="adj1" fmla="val 1800000"/>
            </a:avLst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肘形接點 30"/>
          <p:cNvCxnSpPr/>
          <p:nvPr/>
        </p:nvCxnSpPr>
        <p:spPr>
          <a:xfrm rot="10800000" flipV="1">
            <a:off x="3311392" y="2734525"/>
            <a:ext cx="7200" cy="432000"/>
          </a:xfrm>
          <a:prstGeom prst="bentConnector3">
            <a:avLst>
              <a:gd name="adj1" fmla="val 1800000"/>
            </a:avLst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肘形接點 32"/>
          <p:cNvCxnSpPr/>
          <p:nvPr/>
        </p:nvCxnSpPr>
        <p:spPr>
          <a:xfrm rot="10800000" flipV="1">
            <a:off x="3310202" y="3371893"/>
            <a:ext cx="7200" cy="432000"/>
          </a:xfrm>
          <a:prstGeom prst="bentConnector3">
            <a:avLst>
              <a:gd name="adj1" fmla="val 1800000"/>
            </a:avLst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肘形接點 33"/>
          <p:cNvCxnSpPr/>
          <p:nvPr/>
        </p:nvCxnSpPr>
        <p:spPr>
          <a:xfrm rot="10800000" flipV="1">
            <a:off x="3319914" y="5455774"/>
            <a:ext cx="7200" cy="252000"/>
          </a:xfrm>
          <a:prstGeom prst="bentConnector3">
            <a:avLst>
              <a:gd name="adj1" fmla="val 1800000"/>
            </a:avLst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肘形接點 34"/>
          <p:cNvCxnSpPr/>
          <p:nvPr/>
        </p:nvCxnSpPr>
        <p:spPr>
          <a:xfrm rot="10800000" flipV="1">
            <a:off x="3323618" y="4583769"/>
            <a:ext cx="7200" cy="612000"/>
          </a:xfrm>
          <a:prstGeom prst="bentConnector3">
            <a:avLst>
              <a:gd name="adj1" fmla="val 1800000"/>
            </a:avLst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接點 36"/>
          <p:cNvCxnSpPr/>
          <p:nvPr/>
        </p:nvCxnSpPr>
        <p:spPr>
          <a:xfrm>
            <a:off x="2369748" y="3570292"/>
            <a:ext cx="936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接點 37"/>
          <p:cNvCxnSpPr/>
          <p:nvPr/>
        </p:nvCxnSpPr>
        <p:spPr>
          <a:xfrm>
            <a:off x="2422885" y="2944419"/>
            <a:ext cx="900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接點 38"/>
          <p:cNvCxnSpPr/>
          <p:nvPr/>
        </p:nvCxnSpPr>
        <p:spPr>
          <a:xfrm>
            <a:off x="3201945" y="2295870"/>
            <a:ext cx="1332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接點 39"/>
          <p:cNvCxnSpPr/>
          <p:nvPr/>
        </p:nvCxnSpPr>
        <p:spPr>
          <a:xfrm>
            <a:off x="2369748" y="4079753"/>
            <a:ext cx="936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/>
          <p:cNvCxnSpPr/>
          <p:nvPr/>
        </p:nvCxnSpPr>
        <p:spPr>
          <a:xfrm>
            <a:off x="2153260" y="4907386"/>
            <a:ext cx="1044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接點 41"/>
          <p:cNvCxnSpPr/>
          <p:nvPr/>
        </p:nvCxnSpPr>
        <p:spPr>
          <a:xfrm>
            <a:off x="3201945" y="4787086"/>
            <a:ext cx="108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接點 42"/>
          <p:cNvCxnSpPr/>
          <p:nvPr/>
        </p:nvCxnSpPr>
        <p:spPr>
          <a:xfrm>
            <a:off x="3201945" y="5002746"/>
            <a:ext cx="108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/>
          <p:cNvCxnSpPr/>
          <p:nvPr/>
        </p:nvCxnSpPr>
        <p:spPr>
          <a:xfrm>
            <a:off x="2327029" y="5591958"/>
            <a:ext cx="864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圖片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6791" y="4188984"/>
            <a:ext cx="1135228" cy="900000"/>
          </a:xfrm>
          <a:prstGeom prst="rect">
            <a:avLst/>
          </a:prstGeom>
          <a:ln w="3175">
            <a:solidFill>
              <a:schemeClr val="accent3"/>
            </a:solidFill>
          </a:ln>
        </p:spPr>
      </p:pic>
      <p:pic>
        <p:nvPicPr>
          <p:cNvPr id="48" name="圖片 4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9640" y="4188414"/>
            <a:ext cx="1055866" cy="900000"/>
          </a:xfrm>
          <a:prstGeom prst="rect">
            <a:avLst/>
          </a:prstGeom>
          <a:ln w="3175">
            <a:solidFill>
              <a:schemeClr val="accent3"/>
            </a:solidFill>
          </a:ln>
        </p:spPr>
      </p:pic>
      <p:pic>
        <p:nvPicPr>
          <p:cNvPr id="51" name="圖片 5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83127" y="4189806"/>
            <a:ext cx="1118632" cy="900000"/>
          </a:xfrm>
          <a:prstGeom prst="rect">
            <a:avLst/>
          </a:prstGeom>
          <a:ln w="3175">
            <a:solidFill>
              <a:schemeClr val="accent3"/>
            </a:solidFill>
          </a:ln>
        </p:spPr>
      </p:pic>
      <p:pic>
        <p:nvPicPr>
          <p:cNvPr id="54" name="圖片 5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15069" y="4192185"/>
            <a:ext cx="1313082" cy="900000"/>
          </a:xfrm>
          <a:prstGeom prst="rect">
            <a:avLst/>
          </a:prstGeom>
          <a:ln w="3175">
            <a:solidFill>
              <a:schemeClr val="accent3"/>
            </a:solidFill>
          </a:ln>
        </p:spPr>
      </p:pic>
      <p:sp>
        <p:nvSpPr>
          <p:cNvPr id="55" name="矩形 54"/>
          <p:cNvSpPr/>
          <p:nvPr/>
        </p:nvSpPr>
        <p:spPr>
          <a:xfrm>
            <a:off x="10212047" y="5096469"/>
            <a:ext cx="94769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8080"/>
              </a:buClr>
              <a:buSzTx/>
              <a:buFontTx/>
              <a:buNone/>
              <a:tabLst/>
              <a:defRPr/>
            </a:pPr>
            <a:r>
              <a:rPr kumimoji="0" lang="en-US" altLang="zh-TW" sz="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source4 : DCOP</a:t>
            </a:r>
            <a:endParaRPr kumimoji="0" lang="zh-TW" alt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985408" y="3651286"/>
            <a:ext cx="63671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8080"/>
              </a:buClr>
              <a:buSzTx/>
              <a:buFontTx/>
              <a:buNone/>
              <a:tabLst/>
              <a:defRPr/>
            </a:pPr>
            <a:r>
              <a:rPr kumimoji="0" lang="en-US" altLang="zh-TW" sz="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+mj-lt"/>
                <a:ea typeface="Microsoft YaHei" panose="020B0503020204020204" pitchFamily="34" charset="-122"/>
                <a:cs typeface="+mn-cs"/>
              </a:rPr>
              <a:t>(source1)</a:t>
            </a:r>
            <a:endParaRPr kumimoji="0" lang="zh-TW" alt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+mj-lt"/>
              <a:ea typeface="Microsoft YaHei" panose="020B0503020204020204" pitchFamily="34" charset="-122"/>
              <a:cs typeface="+mn-cs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985408" y="3012839"/>
            <a:ext cx="63671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8080"/>
              </a:buClr>
              <a:buSzTx/>
              <a:buFontTx/>
              <a:buNone/>
              <a:tabLst/>
              <a:defRPr/>
            </a:pPr>
            <a:r>
              <a:rPr kumimoji="0" lang="en-US" altLang="zh-TW" sz="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+mj-lt"/>
                <a:ea typeface="Microsoft YaHei" panose="020B0503020204020204" pitchFamily="34" charset="-122"/>
                <a:cs typeface="+mn-cs"/>
              </a:rPr>
              <a:t>(source3)</a:t>
            </a:r>
            <a:endParaRPr kumimoji="0" lang="zh-TW" alt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+mj-lt"/>
              <a:ea typeface="Microsoft YaHei" panose="020B0503020204020204" pitchFamily="34" charset="-122"/>
              <a:cs typeface="+mn-cs"/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985408" y="2376956"/>
            <a:ext cx="63671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8080"/>
              </a:buClr>
              <a:buSzTx/>
              <a:buFontTx/>
              <a:buNone/>
              <a:tabLst/>
              <a:defRPr/>
            </a:pPr>
            <a:r>
              <a:rPr kumimoji="0" lang="en-US" altLang="zh-TW" sz="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+mj-lt"/>
                <a:ea typeface="Microsoft YaHei" panose="020B0503020204020204" pitchFamily="34" charset="-122"/>
                <a:cs typeface="+mn-cs"/>
              </a:rPr>
              <a:t>(source2)</a:t>
            </a:r>
            <a:endParaRPr kumimoji="0" lang="zh-TW" alt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+mj-lt"/>
              <a:ea typeface="Microsoft YaHei" panose="020B0503020204020204" pitchFamily="34" charset="-122"/>
              <a:cs typeface="+mn-cs"/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985408" y="4981149"/>
            <a:ext cx="63671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8080"/>
              </a:buClr>
              <a:buSzTx/>
              <a:buFontTx/>
              <a:buNone/>
              <a:tabLst/>
              <a:defRPr/>
            </a:pPr>
            <a:r>
              <a:rPr kumimoji="0" lang="en-US" altLang="zh-TW" sz="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+mj-lt"/>
                <a:ea typeface="Microsoft YaHei" panose="020B0503020204020204" pitchFamily="34" charset="-122"/>
                <a:cs typeface="+mn-cs"/>
              </a:rPr>
              <a:t>(source4)</a:t>
            </a:r>
            <a:endParaRPr kumimoji="0" lang="zh-TW" alt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+mj-lt"/>
              <a:ea typeface="Microsoft YaHei" panose="020B0503020204020204" pitchFamily="34" charset="-122"/>
              <a:cs typeface="+mn-cs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985408" y="5653784"/>
            <a:ext cx="63671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8080"/>
              </a:buClr>
              <a:buSzTx/>
              <a:buFontTx/>
              <a:buNone/>
              <a:tabLst/>
              <a:defRPr/>
            </a:pPr>
            <a:r>
              <a:rPr kumimoji="0" lang="en-US" altLang="zh-TW" sz="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+mj-lt"/>
                <a:ea typeface="Microsoft YaHei" panose="020B0503020204020204" pitchFamily="34" charset="-122"/>
                <a:cs typeface="+mn-cs"/>
              </a:rPr>
              <a:t>(source4)</a:t>
            </a:r>
            <a:endParaRPr kumimoji="0" lang="zh-TW" alt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+mj-lt"/>
              <a:ea typeface="Microsoft YaHei" panose="020B0503020204020204" pitchFamily="34" charset="-122"/>
              <a:cs typeface="+mn-cs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985408" y="4145877"/>
            <a:ext cx="63671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8080"/>
              </a:buClr>
              <a:buSzTx/>
              <a:buFontTx/>
              <a:buNone/>
              <a:tabLst/>
              <a:defRPr/>
            </a:pPr>
            <a:r>
              <a:rPr kumimoji="0" lang="en-US" altLang="zh-TW" sz="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+mj-lt"/>
                <a:ea typeface="Microsoft YaHei" panose="020B0503020204020204" pitchFamily="34" charset="-122"/>
                <a:cs typeface="+mn-cs"/>
              </a:rPr>
              <a:t>(source4)</a:t>
            </a:r>
            <a:endParaRPr kumimoji="0" lang="zh-TW" alt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+mj-lt"/>
              <a:ea typeface="Microsoft YaHei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8748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2" name="投影片編號版面配置區 3"/>
          <p:cNvSpPr txBox="1">
            <a:spLocks/>
          </p:cNvSpPr>
          <p:nvPr/>
        </p:nvSpPr>
        <p:spPr bwMode="auto">
          <a:xfrm>
            <a:off x="9557396" y="6467802"/>
            <a:ext cx="1088526" cy="359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913"/>
              </a:spcBef>
              <a:buClr>
                <a:srgbClr val="5B9BD5"/>
              </a:buClr>
              <a:buFont typeface="Arial" panose="020B0604020202020204" pitchFamily="34" charset="0"/>
              <a:buChar char="•"/>
              <a:defRPr sz="3700" b="1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1pPr>
            <a:lvl2pPr marL="742950" indent="-285750">
              <a:lnSpc>
                <a:spcPct val="90000"/>
              </a:lnSpc>
              <a:spcBef>
                <a:spcPts val="913"/>
              </a:spcBef>
              <a:buClr>
                <a:srgbClr val="5B9BD5"/>
              </a:buClr>
              <a:buFont typeface="Arial" panose="020B0604020202020204" pitchFamily="34" charset="0"/>
              <a:buChar char="•"/>
              <a:defRPr sz="3000" b="1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2pPr>
            <a:lvl3pPr marL="1143000" indent="-228600">
              <a:lnSpc>
                <a:spcPct val="90000"/>
              </a:lnSpc>
              <a:spcBef>
                <a:spcPts val="913"/>
              </a:spcBef>
              <a:buClr>
                <a:srgbClr val="5B9BD5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3pPr>
            <a:lvl4pPr marL="1600200" indent="-228600">
              <a:lnSpc>
                <a:spcPct val="90000"/>
              </a:lnSpc>
              <a:spcBef>
                <a:spcPts val="913"/>
              </a:spcBef>
              <a:buClr>
                <a:srgbClr val="5B9BD5"/>
              </a:buClr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4pPr>
            <a:lvl5pPr marL="2057400" indent="-228600">
              <a:lnSpc>
                <a:spcPct val="90000"/>
              </a:lnSpc>
              <a:spcBef>
                <a:spcPts val="575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3F82AF4-FB51-4A4E-A0A8-2CEDD323F77D}" type="slidenum">
              <a:rPr kumimoji="0" lang="en-US" altLang="zh-TW" sz="1088" b="0" i="0" u="none" strike="noStrike" kern="120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altLang="zh-TW" sz="1088" b="0" i="0" u="none" strike="noStrike" kern="120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grpSp>
        <p:nvGrpSpPr>
          <p:cNvPr id="37893" name="Group 1162"/>
          <p:cNvGrpSpPr>
            <a:grpSpLocks/>
          </p:cNvGrpSpPr>
          <p:nvPr/>
        </p:nvGrpSpPr>
        <p:grpSpPr bwMode="auto">
          <a:xfrm flipH="1">
            <a:off x="1802668" y="2479420"/>
            <a:ext cx="1635668" cy="1953875"/>
            <a:chOff x="4529" y="2974"/>
            <a:chExt cx="1226" cy="1236"/>
          </a:xfr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grpSpPr>
        <p:sp>
          <p:nvSpPr>
            <p:cNvPr id="37923" name="Freeform 1163"/>
            <p:cNvSpPr>
              <a:spLocks/>
            </p:cNvSpPr>
            <p:nvPr/>
          </p:nvSpPr>
          <p:spPr bwMode="auto">
            <a:xfrm>
              <a:off x="4602" y="3383"/>
              <a:ext cx="653" cy="815"/>
            </a:xfrm>
            <a:custGeom>
              <a:avLst/>
              <a:gdLst>
                <a:gd name="T0" fmla="*/ 1 w 1164"/>
                <a:gd name="T1" fmla="*/ 0 h 1293"/>
                <a:gd name="T2" fmla="*/ 1 w 1164"/>
                <a:gd name="T3" fmla="*/ 1 h 1293"/>
                <a:gd name="T4" fmla="*/ 1 w 1164"/>
                <a:gd name="T5" fmla="*/ 1 h 1293"/>
                <a:gd name="T6" fmla="*/ 1 w 1164"/>
                <a:gd name="T7" fmla="*/ 1 h 1293"/>
                <a:gd name="T8" fmla="*/ 1 w 1164"/>
                <a:gd name="T9" fmla="*/ 1 h 1293"/>
                <a:gd name="T10" fmla="*/ 1 w 1164"/>
                <a:gd name="T11" fmla="*/ 1 h 1293"/>
                <a:gd name="T12" fmla="*/ 1 w 1164"/>
                <a:gd name="T13" fmla="*/ 1 h 1293"/>
                <a:gd name="T14" fmla="*/ 1 w 1164"/>
                <a:gd name="T15" fmla="*/ 1 h 1293"/>
                <a:gd name="T16" fmla="*/ 1 w 1164"/>
                <a:gd name="T17" fmla="*/ 1 h 1293"/>
                <a:gd name="T18" fmla="*/ 1 w 1164"/>
                <a:gd name="T19" fmla="*/ 1 h 1293"/>
                <a:gd name="T20" fmla="*/ 1 w 1164"/>
                <a:gd name="T21" fmla="*/ 1 h 1293"/>
                <a:gd name="T22" fmla="*/ 1 w 1164"/>
                <a:gd name="T23" fmla="*/ 1 h 1293"/>
                <a:gd name="T24" fmla="*/ 1 w 1164"/>
                <a:gd name="T25" fmla="*/ 1 h 1293"/>
                <a:gd name="T26" fmla="*/ 1 w 1164"/>
                <a:gd name="T27" fmla="*/ 1 h 1293"/>
                <a:gd name="T28" fmla="*/ 0 w 1164"/>
                <a:gd name="T29" fmla="*/ 1 h 1293"/>
                <a:gd name="T30" fmla="*/ 1 w 1164"/>
                <a:gd name="T31" fmla="*/ 1 h 1293"/>
                <a:gd name="T32" fmla="*/ 1 w 1164"/>
                <a:gd name="T33" fmla="*/ 1 h 1293"/>
                <a:gd name="T34" fmla="*/ 1 w 1164"/>
                <a:gd name="T35" fmla="*/ 1 h 1293"/>
                <a:gd name="T36" fmla="*/ 1 w 1164"/>
                <a:gd name="T37" fmla="*/ 1 h 1293"/>
                <a:gd name="T38" fmla="*/ 1 w 1164"/>
                <a:gd name="T39" fmla="*/ 1 h 1293"/>
                <a:gd name="T40" fmla="*/ 1 w 1164"/>
                <a:gd name="T41" fmla="*/ 1 h 1293"/>
                <a:gd name="T42" fmla="*/ 1 w 1164"/>
                <a:gd name="T43" fmla="*/ 1 h 1293"/>
                <a:gd name="T44" fmla="*/ 1 w 1164"/>
                <a:gd name="T45" fmla="*/ 1 h 1293"/>
                <a:gd name="T46" fmla="*/ 1 w 1164"/>
                <a:gd name="T47" fmla="*/ 1 h 1293"/>
                <a:gd name="T48" fmla="*/ 1 w 1164"/>
                <a:gd name="T49" fmla="*/ 1 h 1293"/>
                <a:gd name="T50" fmla="*/ 1 w 1164"/>
                <a:gd name="T51" fmla="*/ 1 h 1293"/>
                <a:gd name="T52" fmla="*/ 1 w 1164"/>
                <a:gd name="T53" fmla="*/ 1 h 1293"/>
                <a:gd name="T54" fmla="*/ 1 w 1164"/>
                <a:gd name="T55" fmla="*/ 1 h 1293"/>
                <a:gd name="T56" fmla="*/ 1 w 1164"/>
                <a:gd name="T57" fmla="*/ 1 h 1293"/>
                <a:gd name="T58" fmla="*/ 1 w 1164"/>
                <a:gd name="T59" fmla="*/ 1 h 1293"/>
                <a:gd name="T60" fmla="*/ 1 w 1164"/>
                <a:gd name="T61" fmla="*/ 1 h 1293"/>
                <a:gd name="T62" fmla="*/ 1 w 1164"/>
                <a:gd name="T63" fmla="*/ 1 h 1293"/>
                <a:gd name="T64" fmla="*/ 1 w 1164"/>
                <a:gd name="T65" fmla="*/ 1 h 1293"/>
                <a:gd name="T66" fmla="*/ 1 w 1164"/>
                <a:gd name="T67" fmla="*/ 1 h 1293"/>
                <a:gd name="T68" fmla="*/ 1 w 1164"/>
                <a:gd name="T69" fmla="*/ 1 h 1293"/>
                <a:gd name="T70" fmla="*/ 1 w 1164"/>
                <a:gd name="T71" fmla="*/ 1 h 1293"/>
                <a:gd name="T72" fmla="*/ 1 w 1164"/>
                <a:gd name="T73" fmla="*/ 1 h 1293"/>
                <a:gd name="T74" fmla="*/ 1 w 1164"/>
                <a:gd name="T75" fmla="*/ 1 h 1293"/>
                <a:gd name="T76" fmla="*/ 1 w 1164"/>
                <a:gd name="T77" fmla="*/ 1 h 1293"/>
                <a:gd name="T78" fmla="*/ 1 w 1164"/>
                <a:gd name="T79" fmla="*/ 1 h 1293"/>
                <a:gd name="T80" fmla="*/ 1 w 1164"/>
                <a:gd name="T81" fmla="*/ 1 h 1293"/>
                <a:gd name="T82" fmla="*/ 1 w 1164"/>
                <a:gd name="T83" fmla="*/ 1 h 1293"/>
                <a:gd name="T84" fmla="*/ 1 w 1164"/>
                <a:gd name="T85" fmla="*/ 0 h 1293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1164"/>
                <a:gd name="T130" fmla="*/ 0 h 1293"/>
                <a:gd name="T131" fmla="*/ 1164 w 1164"/>
                <a:gd name="T132" fmla="*/ 1293 h 1293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1164" h="1293">
                  <a:moveTo>
                    <a:pt x="168" y="0"/>
                  </a:moveTo>
                  <a:lnTo>
                    <a:pt x="206" y="108"/>
                  </a:lnTo>
                  <a:lnTo>
                    <a:pt x="221" y="165"/>
                  </a:lnTo>
                  <a:lnTo>
                    <a:pt x="235" y="241"/>
                  </a:lnTo>
                  <a:lnTo>
                    <a:pt x="235" y="317"/>
                  </a:lnTo>
                  <a:lnTo>
                    <a:pt x="235" y="392"/>
                  </a:lnTo>
                  <a:lnTo>
                    <a:pt x="235" y="468"/>
                  </a:lnTo>
                  <a:lnTo>
                    <a:pt x="221" y="548"/>
                  </a:lnTo>
                  <a:lnTo>
                    <a:pt x="206" y="619"/>
                  </a:lnTo>
                  <a:lnTo>
                    <a:pt x="168" y="705"/>
                  </a:lnTo>
                  <a:lnTo>
                    <a:pt x="130" y="776"/>
                  </a:lnTo>
                  <a:lnTo>
                    <a:pt x="79" y="857"/>
                  </a:lnTo>
                  <a:lnTo>
                    <a:pt x="58" y="922"/>
                  </a:lnTo>
                  <a:lnTo>
                    <a:pt x="14" y="1021"/>
                  </a:lnTo>
                  <a:lnTo>
                    <a:pt x="0" y="1092"/>
                  </a:lnTo>
                  <a:lnTo>
                    <a:pt x="37" y="1173"/>
                  </a:lnTo>
                  <a:lnTo>
                    <a:pt x="102" y="1226"/>
                  </a:lnTo>
                  <a:lnTo>
                    <a:pt x="198" y="1276"/>
                  </a:lnTo>
                  <a:lnTo>
                    <a:pt x="307" y="1288"/>
                  </a:lnTo>
                  <a:lnTo>
                    <a:pt x="427" y="1293"/>
                  </a:lnTo>
                  <a:lnTo>
                    <a:pt x="558" y="1244"/>
                  </a:lnTo>
                  <a:lnTo>
                    <a:pt x="657" y="1191"/>
                  </a:lnTo>
                  <a:lnTo>
                    <a:pt x="751" y="1129"/>
                  </a:lnTo>
                  <a:lnTo>
                    <a:pt x="841" y="1067"/>
                  </a:lnTo>
                  <a:lnTo>
                    <a:pt x="913" y="1009"/>
                  </a:lnTo>
                  <a:lnTo>
                    <a:pt x="996" y="954"/>
                  </a:lnTo>
                  <a:lnTo>
                    <a:pt x="1069" y="885"/>
                  </a:lnTo>
                  <a:lnTo>
                    <a:pt x="1127" y="808"/>
                  </a:lnTo>
                  <a:lnTo>
                    <a:pt x="1164" y="733"/>
                  </a:lnTo>
                  <a:lnTo>
                    <a:pt x="1164" y="656"/>
                  </a:lnTo>
                  <a:lnTo>
                    <a:pt x="1115" y="582"/>
                  </a:lnTo>
                  <a:lnTo>
                    <a:pt x="1033" y="504"/>
                  </a:lnTo>
                  <a:lnTo>
                    <a:pt x="966" y="437"/>
                  </a:lnTo>
                  <a:lnTo>
                    <a:pt x="899" y="366"/>
                  </a:lnTo>
                  <a:lnTo>
                    <a:pt x="812" y="285"/>
                  </a:lnTo>
                  <a:lnTo>
                    <a:pt x="715" y="214"/>
                  </a:lnTo>
                  <a:lnTo>
                    <a:pt x="627" y="147"/>
                  </a:lnTo>
                  <a:lnTo>
                    <a:pt x="521" y="165"/>
                  </a:lnTo>
                  <a:lnTo>
                    <a:pt x="427" y="158"/>
                  </a:lnTo>
                  <a:lnTo>
                    <a:pt x="330" y="133"/>
                  </a:lnTo>
                  <a:lnTo>
                    <a:pt x="258" y="96"/>
                  </a:lnTo>
                  <a:lnTo>
                    <a:pt x="206" y="55"/>
                  </a:lnTo>
                  <a:lnTo>
                    <a:pt x="168" y="0"/>
                  </a:lnTo>
                  <a:close/>
                </a:path>
              </a:pathLst>
            </a:custGeom>
            <a:solidFill>
              <a:srgbClr val="FF5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63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軟正黑體"/>
                <a:cs typeface="+mn-cs"/>
              </a:endParaRPr>
            </a:p>
          </p:txBody>
        </p:sp>
        <p:sp>
          <p:nvSpPr>
            <p:cNvPr id="37924" name="Freeform 1164"/>
            <p:cNvSpPr>
              <a:spLocks/>
            </p:cNvSpPr>
            <p:nvPr/>
          </p:nvSpPr>
          <p:spPr bwMode="auto">
            <a:xfrm>
              <a:off x="4550" y="2974"/>
              <a:ext cx="1128" cy="515"/>
            </a:xfrm>
            <a:custGeom>
              <a:avLst/>
              <a:gdLst>
                <a:gd name="T0" fmla="*/ 1 w 2014"/>
                <a:gd name="T1" fmla="*/ 1 h 814"/>
                <a:gd name="T2" fmla="*/ 1 w 2014"/>
                <a:gd name="T3" fmla="*/ 1 h 814"/>
                <a:gd name="T4" fmla="*/ 1 w 2014"/>
                <a:gd name="T5" fmla="*/ 1 h 814"/>
                <a:gd name="T6" fmla="*/ 1 w 2014"/>
                <a:gd name="T7" fmla="*/ 1 h 814"/>
                <a:gd name="T8" fmla="*/ 1 w 2014"/>
                <a:gd name="T9" fmla="*/ 1 h 814"/>
                <a:gd name="T10" fmla="*/ 1 w 2014"/>
                <a:gd name="T11" fmla="*/ 0 h 814"/>
                <a:gd name="T12" fmla="*/ 1 w 2014"/>
                <a:gd name="T13" fmla="*/ 1 h 814"/>
                <a:gd name="T14" fmla="*/ 1 w 2014"/>
                <a:gd name="T15" fmla="*/ 1 h 814"/>
                <a:gd name="T16" fmla="*/ 1 w 2014"/>
                <a:gd name="T17" fmla="*/ 1 h 814"/>
                <a:gd name="T18" fmla="*/ 1 w 2014"/>
                <a:gd name="T19" fmla="*/ 1 h 814"/>
                <a:gd name="T20" fmla="*/ 1 w 2014"/>
                <a:gd name="T21" fmla="*/ 1 h 814"/>
                <a:gd name="T22" fmla="*/ 1 w 2014"/>
                <a:gd name="T23" fmla="*/ 1 h 814"/>
                <a:gd name="T24" fmla="*/ 1 w 2014"/>
                <a:gd name="T25" fmla="*/ 1 h 814"/>
                <a:gd name="T26" fmla="*/ 1 w 2014"/>
                <a:gd name="T27" fmla="*/ 1 h 814"/>
                <a:gd name="T28" fmla="*/ 1 w 2014"/>
                <a:gd name="T29" fmla="*/ 1 h 814"/>
                <a:gd name="T30" fmla="*/ 1 w 2014"/>
                <a:gd name="T31" fmla="*/ 1 h 814"/>
                <a:gd name="T32" fmla="*/ 1 w 2014"/>
                <a:gd name="T33" fmla="*/ 1 h 814"/>
                <a:gd name="T34" fmla="*/ 1 w 2014"/>
                <a:gd name="T35" fmla="*/ 1 h 814"/>
                <a:gd name="T36" fmla="*/ 1 w 2014"/>
                <a:gd name="T37" fmla="*/ 1 h 814"/>
                <a:gd name="T38" fmla="*/ 1 w 2014"/>
                <a:gd name="T39" fmla="*/ 1 h 814"/>
                <a:gd name="T40" fmla="*/ 1 w 2014"/>
                <a:gd name="T41" fmla="*/ 1 h 814"/>
                <a:gd name="T42" fmla="*/ 1 w 2014"/>
                <a:gd name="T43" fmla="*/ 1 h 814"/>
                <a:gd name="T44" fmla="*/ 1 w 2014"/>
                <a:gd name="T45" fmla="*/ 1 h 814"/>
                <a:gd name="T46" fmla="*/ 1 w 2014"/>
                <a:gd name="T47" fmla="*/ 1 h 814"/>
                <a:gd name="T48" fmla="*/ 1 w 2014"/>
                <a:gd name="T49" fmla="*/ 1 h 814"/>
                <a:gd name="T50" fmla="*/ 1 w 2014"/>
                <a:gd name="T51" fmla="*/ 1 h 814"/>
                <a:gd name="T52" fmla="*/ 1 w 2014"/>
                <a:gd name="T53" fmla="*/ 1 h 814"/>
                <a:gd name="T54" fmla="*/ 1 w 2014"/>
                <a:gd name="T55" fmla="*/ 1 h 814"/>
                <a:gd name="T56" fmla="*/ 1 w 2014"/>
                <a:gd name="T57" fmla="*/ 1 h 814"/>
                <a:gd name="T58" fmla="*/ 1 w 2014"/>
                <a:gd name="T59" fmla="*/ 1 h 814"/>
                <a:gd name="T60" fmla="*/ 1 w 2014"/>
                <a:gd name="T61" fmla="*/ 1 h 814"/>
                <a:gd name="T62" fmla="*/ 1 w 2014"/>
                <a:gd name="T63" fmla="*/ 1 h 814"/>
                <a:gd name="T64" fmla="*/ 1 w 2014"/>
                <a:gd name="T65" fmla="*/ 1 h 814"/>
                <a:gd name="T66" fmla="*/ 1 w 2014"/>
                <a:gd name="T67" fmla="*/ 1 h 814"/>
                <a:gd name="T68" fmla="*/ 1 w 2014"/>
                <a:gd name="T69" fmla="*/ 1 h 814"/>
                <a:gd name="T70" fmla="*/ 1 w 2014"/>
                <a:gd name="T71" fmla="*/ 1 h 814"/>
                <a:gd name="T72" fmla="*/ 1 w 2014"/>
                <a:gd name="T73" fmla="*/ 1 h 814"/>
                <a:gd name="T74" fmla="*/ 1 w 2014"/>
                <a:gd name="T75" fmla="*/ 1 h 814"/>
                <a:gd name="T76" fmla="*/ 1 w 2014"/>
                <a:gd name="T77" fmla="*/ 1 h 814"/>
                <a:gd name="T78" fmla="*/ 1 w 2014"/>
                <a:gd name="T79" fmla="*/ 1 h 814"/>
                <a:gd name="T80" fmla="*/ 1 w 2014"/>
                <a:gd name="T81" fmla="*/ 1 h 814"/>
                <a:gd name="T82" fmla="*/ 1 w 2014"/>
                <a:gd name="T83" fmla="*/ 1 h 814"/>
                <a:gd name="T84" fmla="*/ 1 w 2014"/>
                <a:gd name="T85" fmla="*/ 1 h 814"/>
                <a:gd name="T86" fmla="*/ 1 w 2014"/>
                <a:gd name="T87" fmla="*/ 1 h 814"/>
                <a:gd name="T88" fmla="*/ 1 w 2014"/>
                <a:gd name="T89" fmla="*/ 1 h 814"/>
                <a:gd name="T90" fmla="*/ 1 w 2014"/>
                <a:gd name="T91" fmla="*/ 1 h 814"/>
                <a:gd name="T92" fmla="*/ 1 w 2014"/>
                <a:gd name="T93" fmla="*/ 1 h 814"/>
                <a:gd name="T94" fmla="*/ 1 w 2014"/>
                <a:gd name="T95" fmla="*/ 1 h 814"/>
                <a:gd name="T96" fmla="*/ 0 w 2014"/>
                <a:gd name="T97" fmla="*/ 1 h 814"/>
                <a:gd name="T98" fmla="*/ 1 w 2014"/>
                <a:gd name="T99" fmla="*/ 1 h 814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2014"/>
                <a:gd name="T151" fmla="*/ 0 h 814"/>
                <a:gd name="T152" fmla="*/ 2014 w 2014"/>
                <a:gd name="T153" fmla="*/ 814 h 814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2014" h="814">
                  <a:moveTo>
                    <a:pt x="35" y="205"/>
                  </a:moveTo>
                  <a:lnTo>
                    <a:pt x="90" y="146"/>
                  </a:lnTo>
                  <a:lnTo>
                    <a:pt x="157" y="92"/>
                  </a:lnTo>
                  <a:lnTo>
                    <a:pt x="270" y="42"/>
                  </a:lnTo>
                  <a:lnTo>
                    <a:pt x="353" y="17"/>
                  </a:lnTo>
                  <a:lnTo>
                    <a:pt x="438" y="0"/>
                  </a:lnTo>
                  <a:lnTo>
                    <a:pt x="521" y="5"/>
                  </a:lnTo>
                  <a:lnTo>
                    <a:pt x="620" y="12"/>
                  </a:lnTo>
                  <a:lnTo>
                    <a:pt x="716" y="24"/>
                  </a:lnTo>
                  <a:lnTo>
                    <a:pt x="795" y="42"/>
                  </a:lnTo>
                  <a:lnTo>
                    <a:pt x="878" y="60"/>
                  </a:lnTo>
                  <a:lnTo>
                    <a:pt x="963" y="85"/>
                  </a:lnTo>
                  <a:lnTo>
                    <a:pt x="1044" y="116"/>
                  </a:lnTo>
                  <a:lnTo>
                    <a:pt x="1124" y="146"/>
                  </a:lnTo>
                  <a:lnTo>
                    <a:pt x="1205" y="178"/>
                  </a:lnTo>
                  <a:lnTo>
                    <a:pt x="1295" y="217"/>
                  </a:lnTo>
                  <a:lnTo>
                    <a:pt x="1394" y="258"/>
                  </a:lnTo>
                  <a:lnTo>
                    <a:pt x="1535" y="316"/>
                  </a:lnTo>
                  <a:lnTo>
                    <a:pt x="1631" y="365"/>
                  </a:lnTo>
                  <a:lnTo>
                    <a:pt x="1758" y="425"/>
                  </a:lnTo>
                  <a:lnTo>
                    <a:pt x="1910" y="501"/>
                  </a:lnTo>
                  <a:lnTo>
                    <a:pt x="1952" y="623"/>
                  </a:lnTo>
                  <a:lnTo>
                    <a:pt x="1974" y="701"/>
                  </a:lnTo>
                  <a:lnTo>
                    <a:pt x="2014" y="814"/>
                  </a:lnTo>
                  <a:lnTo>
                    <a:pt x="1871" y="743"/>
                  </a:lnTo>
                  <a:lnTo>
                    <a:pt x="1758" y="683"/>
                  </a:lnTo>
                  <a:lnTo>
                    <a:pt x="1636" y="623"/>
                  </a:lnTo>
                  <a:lnTo>
                    <a:pt x="1555" y="579"/>
                  </a:lnTo>
                  <a:lnTo>
                    <a:pt x="1482" y="549"/>
                  </a:lnTo>
                  <a:lnTo>
                    <a:pt x="1401" y="519"/>
                  </a:lnTo>
                  <a:lnTo>
                    <a:pt x="1320" y="496"/>
                  </a:lnTo>
                  <a:lnTo>
                    <a:pt x="1233" y="461"/>
                  </a:lnTo>
                  <a:lnTo>
                    <a:pt x="1124" y="425"/>
                  </a:lnTo>
                  <a:lnTo>
                    <a:pt x="1032" y="388"/>
                  </a:lnTo>
                  <a:lnTo>
                    <a:pt x="903" y="334"/>
                  </a:lnTo>
                  <a:lnTo>
                    <a:pt x="843" y="288"/>
                  </a:lnTo>
                  <a:lnTo>
                    <a:pt x="760" y="235"/>
                  </a:lnTo>
                  <a:lnTo>
                    <a:pt x="661" y="178"/>
                  </a:lnTo>
                  <a:lnTo>
                    <a:pt x="521" y="122"/>
                  </a:lnTo>
                  <a:lnTo>
                    <a:pt x="332" y="104"/>
                  </a:lnTo>
                  <a:lnTo>
                    <a:pt x="306" y="205"/>
                  </a:lnTo>
                  <a:lnTo>
                    <a:pt x="292" y="295"/>
                  </a:lnTo>
                  <a:lnTo>
                    <a:pt x="277" y="383"/>
                  </a:lnTo>
                  <a:lnTo>
                    <a:pt x="277" y="461"/>
                  </a:lnTo>
                  <a:lnTo>
                    <a:pt x="270" y="539"/>
                  </a:lnTo>
                  <a:lnTo>
                    <a:pt x="209" y="425"/>
                  </a:lnTo>
                  <a:lnTo>
                    <a:pt x="143" y="371"/>
                  </a:lnTo>
                  <a:lnTo>
                    <a:pt x="97" y="316"/>
                  </a:lnTo>
                  <a:lnTo>
                    <a:pt x="0" y="270"/>
                  </a:lnTo>
                  <a:lnTo>
                    <a:pt x="35" y="205"/>
                  </a:lnTo>
                  <a:close/>
                </a:path>
              </a:pathLst>
            </a:custGeom>
            <a:solidFill>
              <a:srgbClr val="FF5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63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軟正黑體"/>
                <a:cs typeface="+mn-cs"/>
              </a:endParaRPr>
            </a:p>
          </p:txBody>
        </p:sp>
        <p:sp>
          <p:nvSpPr>
            <p:cNvPr id="37925" name="Freeform 1165"/>
            <p:cNvSpPr>
              <a:spLocks/>
            </p:cNvSpPr>
            <p:nvPr/>
          </p:nvSpPr>
          <p:spPr bwMode="auto">
            <a:xfrm>
              <a:off x="5025" y="3278"/>
              <a:ext cx="697" cy="561"/>
            </a:xfrm>
            <a:custGeom>
              <a:avLst/>
              <a:gdLst>
                <a:gd name="T0" fmla="*/ 1 w 1242"/>
                <a:gd name="T1" fmla="*/ 1 h 891"/>
                <a:gd name="T2" fmla="*/ 1 w 1242"/>
                <a:gd name="T3" fmla="*/ 0 h 891"/>
                <a:gd name="T4" fmla="*/ 1 w 1242"/>
                <a:gd name="T5" fmla="*/ 1 h 891"/>
                <a:gd name="T6" fmla="*/ 1 w 1242"/>
                <a:gd name="T7" fmla="*/ 1 h 891"/>
                <a:gd name="T8" fmla="*/ 1 w 1242"/>
                <a:gd name="T9" fmla="*/ 1 h 891"/>
                <a:gd name="T10" fmla="*/ 1 w 1242"/>
                <a:gd name="T11" fmla="*/ 1 h 891"/>
                <a:gd name="T12" fmla="*/ 1 w 1242"/>
                <a:gd name="T13" fmla="*/ 1 h 891"/>
                <a:gd name="T14" fmla="*/ 0 w 1242"/>
                <a:gd name="T15" fmla="*/ 1 h 891"/>
                <a:gd name="T16" fmla="*/ 1 w 1242"/>
                <a:gd name="T17" fmla="*/ 1 h 891"/>
                <a:gd name="T18" fmla="*/ 1 w 1242"/>
                <a:gd name="T19" fmla="*/ 1 h 891"/>
                <a:gd name="T20" fmla="*/ 1 w 1242"/>
                <a:gd name="T21" fmla="*/ 1 h 891"/>
                <a:gd name="T22" fmla="*/ 1 w 1242"/>
                <a:gd name="T23" fmla="*/ 1 h 891"/>
                <a:gd name="T24" fmla="*/ 1 w 1242"/>
                <a:gd name="T25" fmla="*/ 1 h 891"/>
                <a:gd name="T26" fmla="*/ 1 w 1242"/>
                <a:gd name="T27" fmla="*/ 1 h 891"/>
                <a:gd name="T28" fmla="*/ 1 w 1242"/>
                <a:gd name="T29" fmla="*/ 1 h 891"/>
                <a:gd name="T30" fmla="*/ 1 w 1242"/>
                <a:gd name="T31" fmla="*/ 1 h 891"/>
                <a:gd name="T32" fmla="*/ 1 w 1242"/>
                <a:gd name="T33" fmla="*/ 1 h 891"/>
                <a:gd name="T34" fmla="*/ 1 w 1242"/>
                <a:gd name="T35" fmla="*/ 1 h 891"/>
                <a:gd name="T36" fmla="*/ 1 w 1242"/>
                <a:gd name="T37" fmla="*/ 1 h 891"/>
                <a:gd name="T38" fmla="*/ 1 w 1242"/>
                <a:gd name="T39" fmla="*/ 1 h 891"/>
                <a:gd name="T40" fmla="*/ 1 w 1242"/>
                <a:gd name="T41" fmla="*/ 1 h 891"/>
                <a:gd name="T42" fmla="*/ 1 w 1242"/>
                <a:gd name="T43" fmla="*/ 1 h 891"/>
                <a:gd name="T44" fmla="*/ 1 w 1242"/>
                <a:gd name="T45" fmla="*/ 1 h 891"/>
                <a:gd name="T46" fmla="*/ 1 w 1242"/>
                <a:gd name="T47" fmla="*/ 1 h 891"/>
                <a:gd name="T48" fmla="*/ 1 w 1242"/>
                <a:gd name="T49" fmla="*/ 1 h 891"/>
                <a:gd name="T50" fmla="*/ 1 w 1242"/>
                <a:gd name="T51" fmla="*/ 1 h 891"/>
                <a:gd name="T52" fmla="*/ 1 w 1242"/>
                <a:gd name="T53" fmla="*/ 1 h 891"/>
                <a:gd name="T54" fmla="*/ 1 w 1242"/>
                <a:gd name="T55" fmla="*/ 1 h 891"/>
                <a:gd name="T56" fmla="*/ 1 w 1242"/>
                <a:gd name="T57" fmla="*/ 1 h 891"/>
                <a:gd name="T58" fmla="*/ 1 w 1242"/>
                <a:gd name="T59" fmla="*/ 1 h 891"/>
                <a:gd name="T60" fmla="*/ 1 w 1242"/>
                <a:gd name="T61" fmla="*/ 1 h 891"/>
                <a:gd name="T62" fmla="*/ 1 w 1242"/>
                <a:gd name="T63" fmla="*/ 1 h 891"/>
                <a:gd name="T64" fmla="*/ 1 w 1242"/>
                <a:gd name="T65" fmla="*/ 1 h 891"/>
                <a:gd name="T66" fmla="*/ 1 w 1242"/>
                <a:gd name="T67" fmla="*/ 1 h 891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1242"/>
                <a:gd name="T103" fmla="*/ 0 h 891"/>
                <a:gd name="T104" fmla="*/ 1242 w 1242"/>
                <a:gd name="T105" fmla="*/ 891 h 891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1242" h="891">
                  <a:moveTo>
                    <a:pt x="290" y="55"/>
                  </a:moveTo>
                  <a:lnTo>
                    <a:pt x="141" y="0"/>
                  </a:lnTo>
                  <a:lnTo>
                    <a:pt x="162" y="67"/>
                  </a:lnTo>
                  <a:lnTo>
                    <a:pt x="162" y="136"/>
                  </a:lnTo>
                  <a:lnTo>
                    <a:pt x="141" y="203"/>
                  </a:lnTo>
                  <a:lnTo>
                    <a:pt x="111" y="265"/>
                  </a:lnTo>
                  <a:lnTo>
                    <a:pt x="69" y="306"/>
                  </a:lnTo>
                  <a:lnTo>
                    <a:pt x="0" y="354"/>
                  </a:lnTo>
                  <a:lnTo>
                    <a:pt x="106" y="438"/>
                  </a:lnTo>
                  <a:lnTo>
                    <a:pt x="198" y="516"/>
                  </a:lnTo>
                  <a:lnTo>
                    <a:pt x="283" y="585"/>
                  </a:lnTo>
                  <a:lnTo>
                    <a:pt x="376" y="686"/>
                  </a:lnTo>
                  <a:lnTo>
                    <a:pt x="461" y="765"/>
                  </a:lnTo>
                  <a:lnTo>
                    <a:pt x="569" y="891"/>
                  </a:lnTo>
                  <a:lnTo>
                    <a:pt x="632" y="841"/>
                  </a:lnTo>
                  <a:lnTo>
                    <a:pt x="689" y="778"/>
                  </a:lnTo>
                  <a:lnTo>
                    <a:pt x="731" y="723"/>
                  </a:lnTo>
                  <a:lnTo>
                    <a:pt x="774" y="666"/>
                  </a:lnTo>
                  <a:lnTo>
                    <a:pt x="841" y="633"/>
                  </a:lnTo>
                  <a:lnTo>
                    <a:pt x="915" y="615"/>
                  </a:lnTo>
                  <a:lnTo>
                    <a:pt x="995" y="608"/>
                  </a:lnTo>
                  <a:lnTo>
                    <a:pt x="1079" y="603"/>
                  </a:lnTo>
                  <a:lnTo>
                    <a:pt x="1173" y="597"/>
                  </a:lnTo>
                  <a:lnTo>
                    <a:pt x="1242" y="576"/>
                  </a:lnTo>
                  <a:lnTo>
                    <a:pt x="1242" y="523"/>
                  </a:lnTo>
                  <a:lnTo>
                    <a:pt x="1224" y="458"/>
                  </a:lnTo>
                  <a:lnTo>
                    <a:pt x="1117" y="408"/>
                  </a:lnTo>
                  <a:lnTo>
                    <a:pt x="975" y="346"/>
                  </a:lnTo>
                  <a:lnTo>
                    <a:pt x="857" y="283"/>
                  </a:lnTo>
                  <a:lnTo>
                    <a:pt x="754" y="226"/>
                  </a:lnTo>
                  <a:lnTo>
                    <a:pt x="673" y="191"/>
                  </a:lnTo>
                  <a:lnTo>
                    <a:pt x="583" y="154"/>
                  </a:lnTo>
                  <a:lnTo>
                    <a:pt x="480" y="112"/>
                  </a:lnTo>
                  <a:lnTo>
                    <a:pt x="290" y="55"/>
                  </a:lnTo>
                  <a:close/>
                </a:path>
              </a:pathLst>
            </a:custGeom>
            <a:solidFill>
              <a:srgbClr val="FF5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63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軟正黑體"/>
                <a:cs typeface="+mn-cs"/>
              </a:endParaRPr>
            </a:p>
          </p:txBody>
        </p:sp>
        <p:sp>
          <p:nvSpPr>
            <p:cNvPr id="37926" name="Freeform 1166"/>
            <p:cNvSpPr>
              <a:spLocks/>
            </p:cNvSpPr>
            <p:nvPr/>
          </p:nvSpPr>
          <p:spPr bwMode="auto">
            <a:xfrm>
              <a:off x="4529" y="3079"/>
              <a:ext cx="197" cy="180"/>
            </a:xfrm>
            <a:custGeom>
              <a:avLst/>
              <a:gdLst>
                <a:gd name="T0" fmla="*/ 0 w 352"/>
                <a:gd name="T1" fmla="*/ 1 h 286"/>
                <a:gd name="T2" fmla="*/ 1 w 352"/>
                <a:gd name="T3" fmla="*/ 1 h 286"/>
                <a:gd name="T4" fmla="*/ 1 w 352"/>
                <a:gd name="T5" fmla="*/ 1 h 286"/>
                <a:gd name="T6" fmla="*/ 1 w 352"/>
                <a:gd name="T7" fmla="*/ 0 h 286"/>
                <a:gd name="T8" fmla="*/ 1 w 352"/>
                <a:gd name="T9" fmla="*/ 1 h 286"/>
                <a:gd name="T10" fmla="*/ 1 w 352"/>
                <a:gd name="T11" fmla="*/ 1 h 286"/>
                <a:gd name="T12" fmla="*/ 1 w 352"/>
                <a:gd name="T13" fmla="*/ 1 h 286"/>
                <a:gd name="T14" fmla="*/ 1 w 352"/>
                <a:gd name="T15" fmla="*/ 1 h 286"/>
                <a:gd name="T16" fmla="*/ 1 w 352"/>
                <a:gd name="T17" fmla="*/ 1 h 286"/>
                <a:gd name="T18" fmla="*/ 1 w 352"/>
                <a:gd name="T19" fmla="*/ 1 h 286"/>
                <a:gd name="T20" fmla="*/ 1 w 352"/>
                <a:gd name="T21" fmla="*/ 1 h 286"/>
                <a:gd name="T22" fmla="*/ 0 w 352"/>
                <a:gd name="T23" fmla="*/ 1 h 28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352"/>
                <a:gd name="T37" fmla="*/ 0 h 286"/>
                <a:gd name="T38" fmla="*/ 352 w 352"/>
                <a:gd name="T39" fmla="*/ 286 h 28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352" h="286">
                  <a:moveTo>
                    <a:pt x="0" y="286"/>
                  </a:moveTo>
                  <a:lnTo>
                    <a:pt x="35" y="150"/>
                  </a:lnTo>
                  <a:lnTo>
                    <a:pt x="65" y="58"/>
                  </a:lnTo>
                  <a:lnTo>
                    <a:pt x="101" y="0"/>
                  </a:lnTo>
                  <a:lnTo>
                    <a:pt x="203" y="18"/>
                  </a:lnTo>
                  <a:lnTo>
                    <a:pt x="276" y="41"/>
                  </a:lnTo>
                  <a:lnTo>
                    <a:pt x="352" y="78"/>
                  </a:lnTo>
                  <a:lnTo>
                    <a:pt x="242" y="83"/>
                  </a:lnTo>
                  <a:lnTo>
                    <a:pt x="162" y="111"/>
                  </a:lnTo>
                  <a:lnTo>
                    <a:pt x="106" y="150"/>
                  </a:lnTo>
                  <a:lnTo>
                    <a:pt x="58" y="203"/>
                  </a:lnTo>
                  <a:lnTo>
                    <a:pt x="0" y="286"/>
                  </a:lnTo>
                  <a:close/>
                </a:path>
              </a:pathLst>
            </a:custGeom>
            <a:solidFill>
              <a:srgbClr val="FF9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63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軟正黑體"/>
                <a:cs typeface="+mn-cs"/>
              </a:endParaRPr>
            </a:p>
          </p:txBody>
        </p:sp>
        <p:sp>
          <p:nvSpPr>
            <p:cNvPr id="37927" name="Freeform 1167"/>
            <p:cNvSpPr>
              <a:spLocks/>
            </p:cNvSpPr>
            <p:nvPr/>
          </p:nvSpPr>
          <p:spPr bwMode="auto">
            <a:xfrm>
              <a:off x="5386" y="3698"/>
              <a:ext cx="369" cy="202"/>
            </a:xfrm>
            <a:custGeom>
              <a:avLst/>
              <a:gdLst>
                <a:gd name="T0" fmla="*/ 1 w 659"/>
                <a:gd name="T1" fmla="*/ 1 h 322"/>
                <a:gd name="T2" fmla="*/ 1 w 659"/>
                <a:gd name="T3" fmla="*/ 1 h 322"/>
                <a:gd name="T4" fmla="*/ 1 w 659"/>
                <a:gd name="T5" fmla="*/ 1 h 322"/>
                <a:gd name="T6" fmla="*/ 1 w 659"/>
                <a:gd name="T7" fmla="*/ 1 h 322"/>
                <a:gd name="T8" fmla="*/ 1 w 659"/>
                <a:gd name="T9" fmla="*/ 1 h 322"/>
                <a:gd name="T10" fmla="*/ 1 w 659"/>
                <a:gd name="T11" fmla="*/ 1 h 322"/>
                <a:gd name="T12" fmla="*/ 1 w 659"/>
                <a:gd name="T13" fmla="*/ 1 h 322"/>
                <a:gd name="T14" fmla="*/ 1 w 659"/>
                <a:gd name="T15" fmla="*/ 1 h 322"/>
                <a:gd name="T16" fmla="*/ 1 w 659"/>
                <a:gd name="T17" fmla="*/ 1 h 322"/>
                <a:gd name="T18" fmla="*/ 1 w 659"/>
                <a:gd name="T19" fmla="*/ 1 h 322"/>
                <a:gd name="T20" fmla="*/ 1 w 659"/>
                <a:gd name="T21" fmla="*/ 1 h 322"/>
                <a:gd name="T22" fmla="*/ 1 w 659"/>
                <a:gd name="T23" fmla="*/ 0 h 322"/>
                <a:gd name="T24" fmla="*/ 1 w 659"/>
                <a:gd name="T25" fmla="*/ 1 h 322"/>
                <a:gd name="T26" fmla="*/ 1 w 659"/>
                <a:gd name="T27" fmla="*/ 1 h 322"/>
                <a:gd name="T28" fmla="*/ 1 w 659"/>
                <a:gd name="T29" fmla="*/ 1 h 322"/>
                <a:gd name="T30" fmla="*/ 1 w 659"/>
                <a:gd name="T31" fmla="*/ 1 h 322"/>
                <a:gd name="T32" fmla="*/ 1 w 659"/>
                <a:gd name="T33" fmla="*/ 1 h 322"/>
                <a:gd name="T34" fmla="*/ 1 w 659"/>
                <a:gd name="T35" fmla="*/ 1 h 322"/>
                <a:gd name="T36" fmla="*/ 1 w 659"/>
                <a:gd name="T37" fmla="*/ 1 h 322"/>
                <a:gd name="T38" fmla="*/ 1 w 659"/>
                <a:gd name="T39" fmla="*/ 1 h 322"/>
                <a:gd name="T40" fmla="*/ 1 w 659"/>
                <a:gd name="T41" fmla="*/ 1 h 322"/>
                <a:gd name="T42" fmla="*/ 1 w 659"/>
                <a:gd name="T43" fmla="*/ 1 h 322"/>
                <a:gd name="T44" fmla="*/ 1 w 659"/>
                <a:gd name="T45" fmla="*/ 1 h 322"/>
                <a:gd name="T46" fmla="*/ 1 w 659"/>
                <a:gd name="T47" fmla="*/ 1 h 322"/>
                <a:gd name="T48" fmla="*/ 0 w 659"/>
                <a:gd name="T49" fmla="*/ 1 h 322"/>
                <a:gd name="T50" fmla="*/ 1 w 659"/>
                <a:gd name="T51" fmla="*/ 1 h 322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659"/>
                <a:gd name="T79" fmla="*/ 0 h 322"/>
                <a:gd name="T80" fmla="*/ 659 w 659"/>
                <a:gd name="T81" fmla="*/ 322 h 322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659" h="322">
                  <a:moveTo>
                    <a:pt x="42" y="272"/>
                  </a:moveTo>
                  <a:lnTo>
                    <a:pt x="88" y="242"/>
                  </a:lnTo>
                  <a:lnTo>
                    <a:pt x="138" y="209"/>
                  </a:lnTo>
                  <a:lnTo>
                    <a:pt x="175" y="179"/>
                  </a:lnTo>
                  <a:lnTo>
                    <a:pt x="201" y="142"/>
                  </a:lnTo>
                  <a:lnTo>
                    <a:pt x="230" y="99"/>
                  </a:lnTo>
                  <a:lnTo>
                    <a:pt x="276" y="53"/>
                  </a:lnTo>
                  <a:lnTo>
                    <a:pt x="346" y="34"/>
                  </a:lnTo>
                  <a:lnTo>
                    <a:pt x="454" y="30"/>
                  </a:lnTo>
                  <a:lnTo>
                    <a:pt x="528" y="25"/>
                  </a:lnTo>
                  <a:lnTo>
                    <a:pt x="592" y="13"/>
                  </a:lnTo>
                  <a:lnTo>
                    <a:pt x="659" y="0"/>
                  </a:lnTo>
                  <a:lnTo>
                    <a:pt x="627" y="89"/>
                  </a:lnTo>
                  <a:lnTo>
                    <a:pt x="528" y="112"/>
                  </a:lnTo>
                  <a:lnTo>
                    <a:pt x="472" y="122"/>
                  </a:lnTo>
                  <a:lnTo>
                    <a:pt x="398" y="129"/>
                  </a:lnTo>
                  <a:lnTo>
                    <a:pt x="360" y="147"/>
                  </a:lnTo>
                  <a:lnTo>
                    <a:pt x="313" y="202"/>
                  </a:lnTo>
                  <a:lnTo>
                    <a:pt x="290" y="237"/>
                  </a:lnTo>
                  <a:lnTo>
                    <a:pt x="253" y="279"/>
                  </a:lnTo>
                  <a:lnTo>
                    <a:pt x="201" y="309"/>
                  </a:lnTo>
                  <a:lnTo>
                    <a:pt x="159" y="322"/>
                  </a:lnTo>
                  <a:lnTo>
                    <a:pt x="104" y="322"/>
                  </a:lnTo>
                  <a:lnTo>
                    <a:pt x="50" y="316"/>
                  </a:lnTo>
                  <a:lnTo>
                    <a:pt x="0" y="290"/>
                  </a:lnTo>
                  <a:lnTo>
                    <a:pt x="42" y="272"/>
                  </a:lnTo>
                  <a:close/>
                </a:path>
              </a:pathLst>
            </a:custGeom>
            <a:solidFill>
              <a:srgbClr val="FF9F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63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軟正黑體"/>
                <a:cs typeface="+mn-cs"/>
              </a:endParaRPr>
            </a:p>
          </p:txBody>
        </p:sp>
        <p:sp>
          <p:nvSpPr>
            <p:cNvPr id="37928" name="Freeform 1168"/>
            <p:cNvSpPr>
              <a:spLocks/>
            </p:cNvSpPr>
            <p:nvPr/>
          </p:nvSpPr>
          <p:spPr bwMode="auto">
            <a:xfrm>
              <a:off x="5535" y="3794"/>
              <a:ext cx="189" cy="116"/>
            </a:xfrm>
            <a:custGeom>
              <a:avLst/>
              <a:gdLst>
                <a:gd name="T0" fmla="*/ 1 w 339"/>
                <a:gd name="T1" fmla="*/ 0 h 184"/>
                <a:gd name="T2" fmla="*/ 1 w 339"/>
                <a:gd name="T3" fmla="*/ 1 h 184"/>
                <a:gd name="T4" fmla="*/ 1 w 339"/>
                <a:gd name="T5" fmla="*/ 1 h 184"/>
                <a:gd name="T6" fmla="*/ 1 w 339"/>
                <a:gd name="T7" fmla="*/ 1 h 184"/>
                <a:gd name="T8" fmla="*/ 0 w 339"/>
                <a:gd name="T9" fmla="*/ 1 h 184"/>
                <a:gd name="T10" fmla="*/ 1 w 339"/>
                <a:gd name="T11" fmla="*/ 1 h 184"/>
                <a:gd name="T12" fmla="*/ 1 w 339"/>
                <a:gd name="T13" fmla="*/ 1 h 184"/>
                <a:gd name="T14" fmla="*/ 1 w 339"/>
                <a:gd name="T15" fmla="*/ 1 h 184"/>
                <a:gd name="T16" fmla="*/ 1 w 339"/>
                <a:gd name="T17" fmla="*/ 1 h 184"/>
                <a:gd name="T18" fmla="*/ 1 w 339"/>
                <a:gd name="T19" fmla="*/ 1 h 184"/>
                <a:gd name="T20" fmla="*/ 1 w 339"/>
                <a:gd name="T21" fmla="*/ 1 h 184"/>
                <a:gd name="T22" fmla="*/ 1 w 339"/>
                <a:gd name="T23" fmla="*/ 0 h 18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339"/>
                <a:gd name="T37" fmla="*/ 0 h 184"/>
                <a:gd name="T38" fmla="*/ 339 w 339"/>
                <a:gd name="T39" fmla="*/ 184 h 184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339" h="184">
                  <a:moveTo>
                    <a:pt x="339" y="0"/>
                  </a:moveTo>
                  <a:lnTo>
                    <a:pt x="288" y="106"/>
                  </a:lnTo>
                  <a:lnTo>
                    <a:pt x="201" y="162"/>
                  </a:lnTo>
                  <a:lnTo>
                    <a:pt x="111" y="184"/>
                  </a:lnTo>
                  <a:lnTo>
                    <a:pt x="0" y="184"/>
                  </a:lnTo>
                  <a:lnTo>
                    <a:pt x="67" y="150"/>
                  </a:lnTo>
                  <a:lnTo>
                    <a:pt x="104" y="111"/>
                  </a:lnTo>
                  <a:lnTo>
                    <a:pt x="131" y="72"/>
                  </a:lnTo>
                  <a:lnTo>
                    <a:pt x="164" y="35"/>
                  </a:lnTo>
                  <a:lnTo>
                    <a:pt x="224" y="30"/>
                  </a:lnTo>
                  <a:lnTo>
                    <a:pt x="288" y="14"/>
                  </a:lnTo>
                  <a:lnTo>
                    <a:pt x="339" y="0"/>
                  </a:lnTo>
                  <a:close/>
                </a:path>
              </a:pathLst>
            </a:custGeom>
            <a:solidFill>
              <a:srgbClr val="FF9F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63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軟正黑體"/>
                <a:cs typeface="+mn-cs"/>
              </a:endParaRPr>
            </a:p>
          </p:txBody>
        </p:sp>
        <p:sp>
          <p:nvSpPr>
            <p:cNvPr id="37929" name="Freeform 1169"/>
            <p:cNvSpPr>
              <a:spLocks/>
            </p:cNvSpPr>
            <p:nvPr/>
          </p:nvSpPr>
          <p:spPr bwMode="auto">
            <a:xfrm>
              <a:off x="5003" y="3886"/>
              <a:ext cx="515" cy="324"/>
            </a:xfrm>
            <a:custGeom>
              <a:avLst/>
              <a:gdLst>
                <a:gd name="T0" fmla="*/ 1 w 921"/>
                <a:gd name="T1" fmla="*/ 1 h 514"/>
                <a:gd name="T2" fmla="*/ 1 w 921"/>
                <a:gd name="T3" fmla="*/ 1 h 514"/>
                <a:gd name="T4" fmla="*/ 1 w 921"/>
                <a:gd name="T5" fmla="*/ 1 h 514"/>
                <a:gd name="T6" fmla="*/ 1 w 921"/>
                <a:gd name="T7" fmla="*/ 1 h 514"/>
                <a:gd name="T8" fmla="*/ 1 w 921"/>
                <a:gd name="T9" fmla="*/ 1 h 514"/>
                <a:gd name="T10" fmla="*/ 0 w 921"/>
                <a:gd name="T11" fmla="*/ 1 h 514"/>
                <a:gd name="T12" fmla="*/ 1 w 921"/>
                <a:gd name="T13" fmla="*/ 1 h 514"/>
                <a:gd name="T14" fmla="*/ 1 w 921"/>
                <a:gd name="T15" fmla="*/ 1 h 514"/>
                <a:gd name="T16" fmla="*/ 1 w 921"/>
                <a:gd name="T17" fmla="*/ 1 h 514"/>
                <a:gd name="T18" fmla="*/ 1 w 921"/>
                <a:gd name="T19" fmla="*/ 1 h 514"/>
                <a:gd name="T20" fmla="*/ 1 w 921"/>
                <a:gd name="T21" fmla="*/ 1 h 514"/>
                <a:gd name="T22" fmla="*/ 1 w 921"/>
                <a:gd name="T23" fmla="*/ 1 h 514"/>
                <a:gd name="T24" fmla="*/ 1 w 921"/>
                <a:gd name="T25" fmla="*/ 1 h 514"/>
                <a:gd name="T26" fmla="*/ 1 w 921"/>
                <a:gd name="T27" fmla="*/ 1 h 514"/>
                <a:gd name="T28" fmla="*/ 1 w 921"/>
                <a:gd name="T29" fmla="*/ 1 h 514"/>
                <a:gd name="T30" fmla="*/ 1 w 921"/>
                <a:gd name="T31" fmla="*/ 1 h 514"/>
                <a:gd name="T32" fmla="*/ 1 w 921"/>
                <a:gd name="T33" fmla="*/ 1 h 514"/>
                <a:gd name="T34" fmla="*/ 1 w 921"/>
                <a:gd name="T35" fmla="*/ 1 h 514"/>
                <a:gd name="T36" fmla="*/ 1 w 921"/>
                <a:gd name="T37" fmla="*/ 1 h 514"/>
                <a:gd name="T38" fmla="*/ 1 w 921"/>
                <a:gd name="T39" fmla="*/ 0 h 514"/>
                <a:gd name="T40" fmla="*/ 1 w 921"/>
                <a:gd name="T41" fmla="*/ 1 h 514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921"/>
                <a:gd name="T64" fmla="*/ 0 h 514"/>
                <a:gd name="T65" fmla="*/ 921 w 921"/>
                <a:gd name="T66" fmla="*/ 514 h 514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921" h="514">
                  <a:moveTo>
                    <a:pt x="424" y="72"/>
                  </a:moveTo>
                  <a:lnTo>
                    <a:pt x="380" y="136"/>
                  </a:lnTo>
                  <a:lnTo>
                    <a:pt x="276" y="231"/>
                  </a:lnTo>
                  <a:lnTo>
                    <a:pt x="156" y="325"/>
                  </a:lnTo>
                  <a:lnTo>
                    <a:pt x="32" y="403"/>
                  </a:lnTo>
                  <a:lnTo>
                    <a:pt x="0" y="449"/>
                  </a:lnTo>
                  <a:lnTo>
                    <a:pt x="25" y="501"/>
                  </a:lnTo>
                  <a:lnTo>
                    <a:pt x="101" y="514"/>
                  </a:lnTo>
                  <a:lnTo>
                    <a:pt x="283" y="466"/>
                  </a:lnTo>
                  <a:lnTo>
                    <a:pt x="507" y="337"/>
                  </a:lnTo>
                  <a:lnTo>
                    <a:pt x="649" y="249"/>
                  </a:lnTo>
                  <a:lnTo>
                    <a:pt x="758" y="196"/>
                  </a:lnTo>
                  <a:lnTo>
                    <a:pt x="838" y="136"/>
                  </a:lnTo>
                  <a:lnTo>
                    <a:pt x="921" y="42"/>
                  </a:lnTo>
                  <a:lnTo>
                    <a:pt x="831" y="78"/>
                  </a:lnTo>
                  <a:lnTo>
                    <a:pt x="751" y="72"/>
                  </a:lnTo>
                  <a:lnTo>
                    <a:pt x="670" y="60"/>
                  </a:lnTo>
                  <a:lnTo>
                    <a:pt x="594" y="47"/>
                  </a:lnTo>
                  <a:lnTo>
                    <a:pt x="529" y="30"/>
                  </a:lnTo>
                  <a:lnTo>
                    <a:pt x="465" y="0"/>
                  </a:lnTo>
                  <a:lnTo>
                    <a:pt x="424" y="72"/>
                  </a:lnTo>
                  <a:close/>
                </a:path>
              </a:pathLst>
            </a:custGeom>
            <a:solidFill>
              <a:srgbClr val="FF5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63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軟正黑體"/>
                <a:cs typeface="+mn-cs"/>
              </a:endParaRPr>
            </a:p>
          </p:txBody>
        </p:sp>
        <p:sp>
          <p:nvSpPr>
            <p:cNvPr id="37930" name="Oval 1170"/>
            <p:cNvSpPr>
              <a:spLocks noChangeArrowheads="1"/>
            </p:cNvSpPr>
            <p:nvPr/>
          </p:nvSpPr>
          <p:spPr bwMode="auto">
            <a:xfrm>
              <a:off x="4703" y="3129"/>
              <a:ext cx="392" cy="328"/>
            </a:xfrm>
            <a:prstGeom prst="ellipse">
              <a:avLst/>
            </a:prstGeom>
            <a:solidFill>
              <a:srgbClr val="3F7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913"/>
                </a:spcBef>
                <a:buClr>
                  <a:srgbClr val="5B9BD5"/>
                </a:buClr>
                <a:buFont typeface="Arial" panose="020B0604020202020204" pitchFamily="34" charset="0"/>
                <a:buChar char="•"/>
                <a:defRPr sz="3700" b="1">
                  <a:solidFill>
                    <a:schemeClr val="tx1"/>
                  </a:solidFill>
                  <a:latin typeface="Calibri" panose="020F0502020204030204" pitchFamily="34" charset="0"/>
                  <a:ea typeface="微軟正黑體" panose="020B0604030504040204" pitchFamily="34" charset="-120"/>
                </a:defRPr>
              </a:lvl1pPr>
              <a:lvl2pPr marL="742950" indent="-285750">
                <a:lnSpc>
                  <a:spcPct val="90000"/>
                </a:lnSpc>
                <a:spcBef>
                  <a:spcPts val="913"/>
                </a:spcBef>
                <a:buClr>
                  <a:srgbClr val="5B9BD5"/>
                </a:buClr>
                <a:buFont typeface="Arial" panose="020B0604020202020204" pitchFamily="34" charset="0"/>
                <a:buChar char="•"/>
                <a:defRPr sz="3000" b="1">
                  <a:solidFill>
                    <a:schemeClr val="tx1"/>
                  </a:solidFill>
                  <a:latin typeface="Calibri" panose="020F0502020204030204" pitchFamily="34" charset="0"/>
                  <a:ea typeface="微軟正黑體" panose="020B0604030504040204" pitchFamily="34" charset="-120"/>
                </a:defRPr>
              </a:lvl2pPr>
              <a:lvl3pPr marL="1143000" indent="-228600">
                <a:lnSpc>
                  <a:spcPct val="90000"/>
                </a:lnSpc>
                <a:spcBef>
                  <a:spcPts val="913"/>
                </a:spcBef>
                <a:buClr>
                  <a:srgbClr val="5B9BD5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微軟正黑體" panose="020B0604030504040204" pitchFamily="34" charset="-120"/>
                </a:defRPr>
              </a:lvl3pPr>
              <a:lvl4pPr marL="1600200" indent="-228600">
                <a:lnSpc>
                  <a:spcPct val="90000"/>
                </a:lnSpc>
                <a:spcBef>
                  <a:spcPts val="913"/>
                </a:spcBef>
                <a:buClr>
                  <a:srgbClr val="5B9BD5"/>
                </a:buClr>
                <a:buFont typeface="Arial" panose="020B0604020202020204" pitchFamily="34" charset="0"/>
                <a:buChar char="•"/>
                <a:defRPr sz="2100">
                  <a:solidFill>
                    <a:schemeClr val="tx1"/>
                  </a:solidFill>
                  <a:latin typeface="Calibri" panose="020F0502020204030204" pitchFamily="34" charset="0"/>
                  <a:ea typeface="微軟正黑體" panose="020B0604030504040204" pitchFamily="34" charset="-120"/>
                </a:defRPr>
              </a:lvl4pPr>
              <a:lvl5pPr marL="2057400" indent="-228600">
                <a:lnSpc>
                  <a:spcPct val="90000"/>
                </a:lnSpc>
                <a:spcBef>
                  <a:spcPts val="575"/>
                </a:spcBef>
                <a:buFont typeface="Arial" panose="020B0604020202020204" pitchFamily="34" charset="0"/>
                <a:buChar char="•"/>
                <a:defRPr sz="2100">
                  <a:solidFill>
                    <a:schemeClr val="tx1"/>
                  </a:solidFill>
                  <a:latin typeface="Calibri" panose="020F0502020204030204" pitchFamily="34" charset="0"/>
                  <a:ea typeface="微軟正黑體" panose="020B0604030504040204" pitchFamily="34" charset="-12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100">
                  <a:solidFill>
                    <a:schemeClr val="tx1"/>
                  </a:solidFill>
                  <a:latin typeface="Calibri" panose="020F0502020204030204" pitchFamily="34" charset="0"/>
                  <a:ea typeface="微軟正黑體" panose="020B0604030504040204" pitchFamily="34" charset="-12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100">
                  <a:solidFill>
                    <a:schemeClr val="tx1"/>
                  </a:solidFill>
                  <a:latin typeface="Calibri" panose="020F0502020204030204" pitchFamily="34" charset="0"/>
                  <a:ea typeface="微軟正黑體" panose="020B0604030504040204" pitchFamily="34" charset="-12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100">
                  <a:solidFill>
                    <a:schemeClr val="tx1"/>
                  </a:solidFill>
                  <a:latin typeface="Calibri" panose="020F0502020204030204" pitchFamily="34" charset="0"/>
                  <a:ea typeface="微軟正黑體" panose="020B0604030504040204" pitchFamily="34" charset="-12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100">
                  <a:solidFill>
                    <a:schemeClr val="tx1"/>
                  </a:solidFill>
                  <a:latin typeface="Calibri" panose="020F0502020204030204" pitchFamily="34" charset="0"/>
                  <a:ea typeface="微軟正黑體" panose="020B0604030504040204" pitchFamily="34" charset="-12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14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37931" name="Oval 1171"/>
            <p:cNvSpPr>
              <a:spLocks noChangeArrowheads="1"/>
            </p:cNvSpPr>
            <p:nvPr/>
          </p:nvSpPr>
          <p:spPr bwMode="auto">
            <a:xfrm>
              <a:off x="4732" y="3136"/>
              <a:ext cx="323" cy="306"/>
            </a:xfrm>
            <a:prstGeom prst="ellipse">
              <a:avLst/>
            </a:prstGeom>
            <a:solidFill>
              <a:srgbClr val="001F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913"/>
                </a:spcBef>
                <a:buClr>
                  <a:srgbClr val="5B9BD5"/>
                </a:buClr>
                <a:buFont typeface="Arial" panose="020B0604020202020204" pitchFamily="34" charset="0"/>
                <a:buChar char="•"/>
                <a:defRPr sz="3700" b="1">
                  <a:solidFill>
                    <a:schemeClr val="tx1"/>
                  </a:solidFill>
                  <a:latin typeface="Calibri" panose="020F0502020204030204" pitchFamily="34" charset="0"/>
                  <a:ea typeface="微軟正黑體" panose="020B0604030504040204" pitchFamily="34" charset="-120"/>
                </a:defRPr>
              </a:lvl1pPr>
              <a:lvl2pPr marL="742950" indent="-285750">
                <a:lnSpc>
                  <a:spcPct val="90000"/>
                </a:lnSpc>
                <a:spcBef>
                  <a:spcPts val="913"/>
                </a:spcBef>
                <a:buClr>
                  <a:srgbClr val="5B9BD5"/>
                </a:buClr>
                <a:buFont typeface="Arial" panose="020B0604020202020204" pitchFamily="34" charset="0"/>
                <a:buChar char="•"/>
                <a:defRPr sz="3000" b="1">
                  <a:solidFill>
                    <a:schemeClr val="tx1"/>
                  </a:solidFill>
                  <a:latin typeface="Calibri" panose="020F0502020204030204" pitchFamily="34" charset="0"/>
                  <a:ea typeface="微軟正黑體" panose="020B0604030504040204" pitchFamily="34" charset="-120"/>
                </a:defRPr>
              </a:lvl2pPr>
              <a:lvl3pPr marL="1143000" indent="-228600">
                <a:lnSpc>
                  <a:spcPct val="90000"/>
                </a:lnSpc>
                <a:spcBef>
                  <a:spcPts val="913"/>
                </a:spcBef>
                <a:buClr>
                  <a:srgbClr val="5B9BD5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微軟正黑體" panose="020B0604030504040204" pitchFamily="34" charset="-120"/>
                </a:defRPr>
              </a:lvl3pPr>
              <a:lvl4pPr marL="1600200" indent="-228600">
                <a:lnSpc>
                  <a:spcPct val="90000"/>
                </a:lnSpc>
                <a:spcBef>
                  <a:spcPts val="913"/>
                </a:spcBef>
                <a:buClr>
                  <a:srgbClr val="5B9BD5"/>
                </a:buClr>
                <a:buFont typeface="Arial" panose="020B0604020202020204" pitchFamily="34" charset="0"/>
                <a:buChar char="•"/>
                <a:defRPr sz="2100">
                  <a:solidFill>
                    <a:schemeClr val="tx1"/>
                  </a:solidFill>
                  <a:latin typeface="Calibri" panose="020F0502020204030204" pitchFamily="34" charset="0"/>
                  <a:ea typeface="微軟正黑體" panose="020B0604030504040204" pitchFamily="34" charset="-120"/>
                </a:defRPr>
              </a:lvl4pPr>
              <a:lvl5pPr marL="2057400" indent="-228600">
                <a:lnSpc>
                  <a:spcPct val="90000"/>
                </a:lnSpc>
                <a:spcBef>
                  <a:spcPts val="575"/>
                </a:spcBef>
                <a:buFont typeface="Arial" panose="020B0604020202020204" pitchFamily="34" charset="0"/>
                <a:buChar char="•"/>
                <a:defRPr sz="2100">
                  <a:solidFill>
                    <a:schemeClr val="tx1"/>
                  </a:solidFill>
                  <a:latin typeface="Calibri" panose="020F0502020204030204" pitchFamily="34" charset="0"/>
                  <a:ea typeface="微軟正黑體" panose="020B0604030504040204" pitchFamily="34" charset="-12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100">
                  <a:solidFill>
                    <a:schemeClr val="tx1"/>
                  </a:solidFill>
                  <a:latin typeface="Calibri" panose="020F0502020204030204" pitchFamily="34" charset="0"/>
                  <a:ea typeface="微軟正黑體" panose="020B0604030504040204" pitchFamily="34" charset="-12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100">
                  <a:solidFill>
                    <a:schemeClr val="tx1"/>
                  </a:solidFill>
                  <a:latin typeface="Calibri" panose="020F0502020204030204" pitchFamily="34" charset="0"/>
                  <a:ea typeface="微軟正黑體" panose="020B0604030504040204" pitchFamily="34" charset="-12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100">
                  <a:solidFill>
                    <a:schemeClr val="tx1"/>
                  </a:solidFill>
                  <a:latin typeface="Calibri" panose="020F0502020204030204" pitchFamily="34" charset="0"/>
                  <a:ea typeface="微軟正黑體" panose="020B0604030504040204" pitchFamily="34" charset="-12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100">
                  <a:solidFill>
                    <a:schemeClr val="tx1"/>
                  </a:solidFill>
                  <a:latin typeface="Calibri" panose="020F0502020204030204" pitchFamily="34" charset="0"/>
                  <a:ea typeface="微軟正黑體" panose="020B0604030504040204" pitchFamily="34" charset="-12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14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37932" name="Oval 1172"/>
            <p:cNvSpPr>
              <a:spLocks noChangeArrowheads="1"/>
            </p:cNvSpPr>
            <p:nvPr/>
          </p:nvSpPr>
          <p:spPr bwMode="auto">
            <a:xfrm>
              <a:off x="4760" y="3163"/>
              <a:ext cx="295" cy="259"/>
            </a:xfrm>
            <a:prstGeom prst="ellipse">
              <a:avLst/>
            </a:prstGeom>
            <a:solidFill>
              <a:srgbClr val="000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913"/>
                </a:spcBef>
                <a:buClr>
                  <a:srgbClr val="5B9BD5"/>
                </a:buClr>
                <a:buFont typeface="Arial" panose="020B0604020202020204" pitchFamily="34" charset="0"/>
                <a:buChar char="•"/>
                <a:defRPr sz="3700" b="1">
                  <a:solidFill>
                    <a:schemeClr val="tx1"/>
                  </a:solidFill>
                  <a:latin typeface="Calibri" panose="020F0502020204030204" pitchFamily="34" charset="0"/>
                  <a:ea typeface="微軟正黑體" panose="020B0604030504040204" pitchFamily="34" charset="-120"/>
                </a:defRPr>
              </a:lvl1pPr>
              <a:lvl2pPr marL="742950" indent="-285750">
                <a:lnSpc>
                  <a:spcPct val="90000"/>
                </a:lnSpc>
                <a:spcBef>
                  <a:spcPts val="913"/>
                </a:spcBef>
                <a:buClr>
                  <a:srgbClr val="5B9BD5"/>
                </a:buClr>
                <a:buFont typeface="Arial" panose="020B0604020202020204" pitchFamily="34" charset="0"/>
                <a:buChar char="•"/>
                <a:defRPr sz="3000" b="1">
                  <a:solidFill>
                    <a:schemeClr val="tx1"/>
                  </a:solidFill>
                  <a:latin typeface="Calibri" panose="020F0502020204030204" pitchFamily="34" charset="0"/>
                  <a:ea typeface="微軟正黑體" panose="020B0604030504040204" pitchFamily="34" charset="-120"/>
                </a:defRPr>
              </a:lvl2pPr>
              <a:lvl3pPr marL="1143000" indent="-228600">
                <a:lnSpc>
                  <a:spcPct val="90000"/>
                </a:lnSpc>
                <a:spcBef>
                  <a:spcPts val="913"/>
                </a:spcBef>
                <a:buClr>
                  <a:srgbClr val="5B9BD5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微軟正黑體" panose="020B0604030504040204" pitchFamily="34" charset="-120"/>
                </a:defRPr>
              </a:lvl3pPr>
              <a:lvl4pPr marL="1600200" indent="-228600">
                <a:lnSpc>
                  <a:spcPct val="90000"/>
                </a:lnSpc>
                <a:spcBef>
                  <a:spcPts val="913"/>
                </a:spcBef>
                <a:buClr>
                  <a:srgbClr val="5B9BD5"/>
                </a:buClr>
                <a:buFont typeface="Arial" panose="020B0604020202020204" pitchFamily="34" charset="0"/>
                <a:buChar char="•"/>
                <a:defRPr sz="2100">
                  <a:solidFill>
                    <a:schemeClr val="tx1"/>
                  </a:solidFill>
                  <a:latin typeface="Calibri" panose="020F0502020204030204" pitchFamily="34" charset="0"/>
                  <a:ea typeface="微軟正黑體" panose="020B0604030504040204" pitchFamily="34" charset="-120"/>
                </a:defRPr>
              </a:lvl4pPr>
              <a:lvl5pPr marL="2057400" indent="-228600">
                <a:lnSpc>
                  <a:spcPct val="90000"/>
                </a:lnSpc>
                <a:spcBef>
                  <a:spcPts val="575"/>
                </a:spcBef>
                <a:buFont typeface="Arial" panose="020B0604020202020204" pitchFamily="34" charset="0"/>
                <a:buChar char="•"/>
                <a:defRPr sz="2100">
                  <a:solidFill>
                    <a:schemeClr val="tx1"/>
                  </a:solidFill>
                  <a:latin typeface="Calibri" panose="020F0502020204030204" pitchFamily="34" charset="0"/>
                  <a:ea typeface="微軟正黑體" panose="020B0604030504040204" pitchFamily="34" charset="-12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100">
                  <a:solidFill>
                    <a:schemeClr val="tx1"/>
                  </a:solidFill>
                  <a:latin typeface="Calibri" panose="020F0502020204030204" pitchFamily="34" charset="0"/>
                  <a:ea typeface="微軟正黑體" panose="020B0604030504040204" pitchFamily="34" charset="-12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100">
                  <a:solidFill>
                    <a:schemeClr val="tx1"/>
                  </a:solidFill>
                  <a:latin typeface="Calibri" panose="020F0502020204030204" pitchFamily="34" charset="0"/>
                  <a:ea typeface="微軟正黑體" panose="020B0604030504040204" pitchFamily="34" charset="-12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100">
                  <a:solidFill>
                    <a:schemeClr val="tx1"/>
                  </a:solidFill>
                  <a:latin typeface="Calibri" panose="020F0502020204030204" pitchFamily="34" charset="0"/>
                  <a:ea typeface="微軟正黑體" panose="020B0604030504040204" pitchFamily="34" charset="-12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100">
                  <a:solidFill>
                    <a:schemeClr val="tx1"/>
                  </a:solidFill>
                  <a:latin typeface="Calibri" panose="020F0502020204030204" pitchFamily="34" charset="0"/>
                  <a:ea typeface="微軟正黑體" panose="020B0604030504040204" pitchFamily="34" charset="-12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14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37933" name="Oval 1173"/>
            <p:cNvSpPr>
              <a:spLocks noChangeArrowheads="1"/>
            </p:cNvSpPr>
            <p:nvPr/>
          </p:nvSpPr>
          <p:spPr bwMode="auto">
            <a:xfrm>
              <a:off x="4825" y="3184"/>
              <a:ext cx="178" cy="171"/>
            </a:xfrm>
            <a:prstGeom prst="ellipse">
              <a:avLst/>
            </a:prstGeom>
            <a:solidFill>
              <a:srgbClr val="3F7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913"/>
                </a:spcBef>
                <a:buClr>
                  <a:srgbClr val="5B9BD5"/>
                </a:buClr>
                <a:buFont typeface="Arial" panose="020B0604020202020204" pitchFamily="34" charset="0"/>
                <a:buChar char="•"/>
                <a:defRPr sz="3700" b="1">
                  <a:solidFill>
                    <a:schemeClr val="tx1"/>
                  </a:solidFill>
                  <a:latin typeface="Calibri" panose="020F0502020204030204" pitchFamily="34" charset="0"/>
                  <a:ea typeface="微軟正黑體" panose="020B0604030504040204" pitchFamily="34" charset="-120"/>
                </a:defRPr>
              </a:lvl1pPr>
              <a:lvl2pPr marL="742950" indent="-285750">
                <a:lnSpc>
                  <a:spcPct val="90000"/>
                </a:lnSpc>
                <a:spcBef>
                  <a:spcPts val="913"/>
                </a:spcBef>
                <a:buClr>
                  <a:srgbClr val="5B9BD5"/>
                </a:buClr>
                <a:buFont typeface="Arial" panose="020B0604020202020204" pitchFamily="34" charset="0"/>
                <a:buChar char="•"/>
                <a:defRPr sz="3000" b="1">
                  <a:solidFill>
                    <a:schemeClr val="tx1"/>
                  </a:solidFill>
                  <a:latin typeface="Calibri" panose="020F0502020204030204" pitchFamily="34" charset="0"/>
                  <a:ea typeface="微軟正黑體" panose="020B0604030504040204" pitchFamily="34" charset="-120"/>
                </a:defRPr>
              </a:lvl2pPr>
              <a:lvl3pPr marL="1143000" indent="-228600">
                <a:lnSpc>
                  <a:spcPct val="90000"/>
                </a:lnSpc>
                <a:spcBef>
                  <a:spcPts val="913"/>
                </a:spcBef>
                <a:buClr>
                  <a:srgbClr val="5B9BD5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微軟正黑體" panose="020B0604030504040204" pitchFamily="34" charset="-120"/>
                </a:defRPr>
              </a:lvl3pPr>
              <a:lvl4pPr marL="1600200" indent="-228600">
                <a:lnSpc>
                  <a:spcPct val="90000"/>
                </a:lnSpc>
                <a:spcBef>
                  <a:spcPts val="913"/>
                </a:spcBef>
                <a:buClr>
                  <a:srgbClr val="5B9BD5"/>
                </a:buClr>
                <a:buFont typeface="Arial" panose="020B0604020202020204" pitchFamily="34" charset="0"/>
                <a:buChar char="•"/>
                <a:defRPr sz="2100">
                  <a:solidFill>
                    <a:schemeClr val="tx1"/>
                  </a:solidFill>
                  <a:latin typeface="Calibri" panose="020F0502020204030204" pitchFamily="34" charset="0"/>
                  <a:ea typeface="微軟正黑體" panose="020B0604030504040204" pitchFamily="34" charset="-120"/>
                </a:defRPr>
              </a:lvl4pPr>
              <a:lvl5pPr marL="2057400" indent="-228600">
                <a:lnSpc>
                  <a:spcPct val="90000"/>
                </a:lnSpc>
                <a:spcBef>
                  <a:spcPts val="575"/>
                </a:spcBef>
                <a:buFont typeface="Arial" panose="020B0604020202020204" pitchFamily="34" charset="0"/>
                <a:buChar char="•"/>
                <a:defRPr sz="2100">
                  <a:solidFill>
                    <a:schemeClr val="tx1"/>
                  </a:solidFill>
                  <a:latin typeface="Calibri" panose="020F0502020204030204" pitchFamily="34" charset="0"/>
                  <a:ea typeface="微軟正黑體" panose="020B0604030504040204" pitchFamily="34" charset="-12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100">
                  <a:solidFill>
                    <a:schemeClr val="tx1"/>
                  </a:solidFill>
                  <a:latin typeface="Calibri" panose="020F0502020204030204" pitchFamily="34" charset="0"/>
                  <a:ea typeface="微軟正黑體" panose="020B0604030504040204" pitchFamily="34" charset="-12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100">
                  <a:solidFill>
                    <a:schemeClr val="tx1"/>
                  </a:solidFill>
                  <a:latin typeface="Calibri" panose="020F0502020204030204" pitchFamily="34" charset="0"/>
                  <a:ea typeface="微軟正黑體" panose="020B0604030504040204" pitchFamily="34" charset="-12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100">
                  <a:solidFill>
                    <a:schemeClr val="tx1"/>
                  </a:solidFill>
                  <a:latin typeface="Calibri" panose="020F0502020204030204" pitchFamily="34" charset="0"/>
                  <a:ea typeface="微軟正黑體" panose="020B0604030504040204" pitchFamily="34" charset="-12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100">
                  <a:solidFill>
                    <a:schemeClr val="tx1"/>
                  </a:solidFill>
                  <a:latin typeface="Calibri" panose="020F0502020204030204" pitchFamily="34" charset="0"/>
                  <a:ea typeface="微軟正黑體" panose="020B0604030504040204" pitchFamily="34" charset="-12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14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37934" name="Oval 1174"/>
            <p:cNvSpPr>
              <a:spLocks noChangeArrowheads="1"/>
            </p:cNvSpPr>
            <p:nvPr/>
          </p:nvSpPr>
          <p:spPr bwMode="auto">
            <a:xfrm>
              <a:off x="4825" y="3177"/>
              <a:ext cx="79" cy="54"/>
            </a:xfrm>
            <a:prstGeom prst="ellipse">
              <a:avLst/>
            </a:prstGeom>
            <a:solidFill>
              <a:srgbClr val="BFD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913"/>
                </a:spcBef>
                <a:buClr>
                  <a:srgbClr val="5B9BD5"/>
                </a:buClr>
                <a:buFont typeface="Arial" panose="020B0604020202020204" pitchFamily="34" charset="0"/>
                <a:buChar char="•"/>
                <a:defRPr sz="3700" b="1">
                  <a:solidFill>
                    <a:schemeClr val="tx1"/>
                  </a:solidFill>
                  <a:latin typeface="Calibri" panose="020F0502020204030204" pitchFamily="34" charset="0"/>
                  <a:ea typeface="微軟正黑體" panose="020B0604030504040204" pitchFamily="34" charset="-120"/>
                </a:defRPr>
              </a:lvl1pPr>
              <a:lvl2pPr marL="742950" indent="-285750">
                <a:lnSpc>
                  <a:spcPct val="90000"/>
                </a:lnSpc>
                <a:spcBef>
                  <a:spcPts val="913"/>
                </a:spcBef>
                <a:buClr>
                  <a:srgbClr val="5B9BD5"/>
                </a:buClr>
                <a:buFont typeface="Arial" panose="020B0604020202020204" pitchFamily="34" charset="0"/>
                <a:buChar char="•"/>
                <a:defRPr sz="3000" b="1">
                  <a:solidFill>
                    <a:schemeClr val="tx1"/>
                  </a:solidFill>
                  <a:latin typeface="Calibri" panose="020F0502020204030204" pitchFamily="34" charset="0"/>
                  <a:ea typeface="微軟正黑體" panose="020B0604030504040204" pitchFamily="34" charset="-120"/>
                </a:defRPr>
              </a:lvl2pPr>
              <a:lvl3pPr marL="1143000" indent="-228600">
                <a:lnSpc>
                  <a:spcPct val="90000"/>
                </a:lnSpc>
                <a:spcBef>
                  <a:spcPts val="913"/>
                </a:spcBef>
                <a:buClr>
                  <a:srgbClr val="5B9BD5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微軟正黑體" panose="020B0604030504040204" pitchFamily="34" charset="-120"/>
                </a:defRPr>
              </a:lvl3pPr>
              <a:lvl4pPr marL="1600200" indent="-228600">
                <a:lnSpc>
                  <a:spcPct val="90000"/>
                </a:lnSpc>
                <a:spcBef>
                  <a:spcPts val="913"/>
                </a:spcBef>
                <a:buClr>
                  <a:srgbClr val="5B9BD5"/>
                </a:buClr>
                <a:buFont typeface="Arial" panose="020B0604020202020204" pitchFamily="34" charset="0"/>
                <a:buChar char="•"/>
                <a:defRPr sz="2100">
                  <a:solidFill>
                    <a:schemeClr val="tx1"/>
                  </a:solidFill>
                  <a:latin typeface="Calibri" panose="020F0502020204030204" pitchFamily="34" charset="0"/>
                  <a:ea typeface="微軟正黑體" panose="020B0604030504040204" pitchFamily="34" charset="-120"/>
                </a:defRPr>
              </a:lvl4pPr>
              <a:lvl5pPr marL="2057400" indent="-228600">
                <a:lnSpc>
                  <a:spcPct val="90000"/>
                </a:lnSpc>
                <a:spcBef>
                  <a:spcPts val="575"/>
                </a:spcBef>
                <a:buFont typeface="Arial" panose="020B0604020202020204" pitchFamily="34" charset="0"/>
                <a:buChar char="•"/>
                <a:defRPr sz="2100">
                  <a:solidFill>
                    <a:schemeClr val="tx1"/>
                  </a:solidFill>
                  <a:latin typeface="Calibri" panose="020F0502020204030204" pitchFamily="34" charset="0"/>
                  <a:ea typeface="微軟正黑體" panose="020B0604030504040204" pitchFamily="34" charset="-12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100">
                  <a:solidFill>
                    <a:schemeClr val="tx1"/>
                  </a:solidFill>
                  <a:latin typeface="Calibri" panose="020F0502020204030204" pitchFamily="34" charset="0"/>
                  <a:ea typeface="微軟正黑體" panose="020B0604030504040204" pitchFamily="34" charset="-12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100">
                  <a:solidFill>
                    <a:schemeClr val="tx1"/>
                  </a:solidFill>
                  <a:latin typeface="Calibri" panose="020F0502020204030204" pitchFamily="34" charset="0"/>
                  <a:ea typeface="微軟正黑體" panose="020B0604030504040204" pitchFamily="34" charset="-12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100">
                  <a:solidFill>
                    <a:schemeClr val="tx1"/>
                  </a:solidFill>
                  <a:latin typeface="Calibri" panose="020F0502020204030204" pitchFamily="34" charset="0"/>
                  <a:ea typeface="微軟正黑體" panose="020B0604030504040204" pitchFamily="34" charset="-12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100">
                  <a:solidFill>
                    <a:schemeClr val="tx1"/>
                  </a:solidFill>
                  <a:latin typeface="Calibri" panose="020F0502020204030204" pitchFamily="34" charset="0"/>
                  <a:ea typeface="微軟正黑體" panose="020B0604030504040204" pitchFamily="34" charset="-12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14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37935" name="Oval 1175"/>
            <p:cNvSpPr>
              <a:spLocks noChangeArrowheads="1"/>
            </p:cNvSpPr>
            <p:nvPr/>
          </p:nvSpPr>
          <p:spPr bwMode="auto">
            <a:xfrm>
              <a:off x="4879" y="3225"/>
              <a:ext cx="25" cy="34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913"/>
                </a:spcBef>
                <a:buClr>
                  <a:srgbClr val="5B9BD5"/>
                </a:buClr>
                <a:buFont typeface="Arial" panose="020B0604020202020204" pitchFamily="34" charset="0"/>
                <a:buChar char="•"/>
                <a:defRPr sz="3700" b="1">
                  <a:solidFill>
                    <a:schemeClr val="tx1"/>
                  </a:solidFill>
                  <a:latin typeface="Calibri" panose="020F0502020204030204" pitchFamily="34" charset="0"/>
                  <a:ea typeface="微軟正黑體" panose="020B0604030504040204" pitchFamily="34" charset="-120"/>
                </a:defRPr>
              </a:lvl1pPr>
              <a:lvl2pPr marL="742950" indent="-285750">
                <a:lnSpc>
                  <a:spcPct val="90000"/>
                </a:lnSpc>
                <a:spcBef>
                  <a:spcPts val="913"/>
                </a:spcBef>
                <a:buClr>
                  <a:srgbClr val="5B9BD5"/>
                </a:buClr>
                <a:buFont typeface="Arial" panose="020B0604020202020204" pitchFamily="34" charset="0"/>
                <a:buChar char="•"/>
                <a:defRPr sz="3000" b="1">
                  <a:solidFill>
                    <a:schemeClr val="tx1"/>
                  </a:solidFill>
                  <a:latin typeface="Calibri" panose="020F0502020204030204" pitchFamily="34" charset="0"/>
                  <a:ea typeface="微軟正黑體" panose="020B0604030504040204" pitchFamily="34" charset="-120"/>
                </a:defRPr>
              </a:lvl2pPr>
              <a:lvl3pPr marL="1143000" indent="-228600">
                <a:lnSpc>
                  <a:spcPct val="90000"/>
                </a:lnSpc>
                <a:spcBef>
                  <a:spcPts val="913"/>
                </a:spcBef>
                <a:buClr>
                  <a:srgbClr val="5B9BD5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微軟正黑體" panose="020B0604030504040204" pitchFamily="34" charset="-120"/>
                </a:defRPr>
              </a:lvl3pPr>
              <a:lvl4pPr marL="1600200" indent="-228600">
                <a:lnSpc>
                  <a:spcPct val="90000"/>
                </a:lnSpc>
                <a:spcBef>
                  <a:spcPts val="913"/>
                </a:spcBef>
                <a:buClr>
                  <a:srgbClr val="5B9BD5"/>
                </a:buClr>
                <a:buFont typeface="Arial" panose="020B0604020202020204" pitchFamily="34" charset="0"/>
                <a:buChar char="•"/>
                <a:defRPr sz="2100">
                  <a:solidFill>
                    <a:schemeClr val="tx1"/>
                  </a:solidFill>
                  <a:latin typeface="Calibri" panose="020F0502020204030204" pitchFamily="34" charset="0"/>
                  <a:ea typeface="微軟正黑體" panose="020B0604030504040204" pitchFamily="34" charset="-120"/>
                </a:defRPr>
              </a:lvl4pPr>
              <a:lvl5pPr marL="2057400" indent="-228600">
                <a:lnSpc>
                  <a:spcPct val="90000"/>
                </a:lnSpc>
                <a:spcBef>
                  <a:spcPts val="575"/>
                </a:spcBef>
                <a:buFont typeface="Arial" panose="020B0604020202020204" pitchFamily="34" charset="0"/>
                <a:buChar char="•"/>
                <a:defRPr sz="2100">
                  <a:solidFill>
                    <a:schemeClr val="tx1"/>
                  </a:solidFill>
                  <a:latin typeface="Calibri" panose="020F0502020204030204" pitchFamily="34" charset="0"/>
                  <a:ea typeface="微軟正黑體" panose="020B0604030504040204" pitchFamily="34" charset="-12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100">
                  <a:solidFill>
                    <a:schemeClr val="tx1"/>
                  </a:solidFill>
                  <a:latin typeface="Calibri" panose="020F0502020204030204" pitchFamily="34" charset="0"/>
                  <a:ea typeface="微軟正黑體" panose="020B0604030504040204" pitchFamily="34" charset="-12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100">
                  <a:solidFill>
                    <a:schemeClr val="tx1"/>
                  </a:solidFill>
                  <a:latin typeface="Calibri" panose="020F0502020204030204" pitchFamily="34" charset="0"/>
                  <a:ea typeface="微軟正黑體" panose="020B0604030504040204" pitchFamily="34" charset="-12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100">
                  <a:solidFill>
                    <a:schemeClr val="tx1"/>
                  </a:solidFill>
                  <a:latin typeface="Calibri" panose="020F0502020204030204" pitchFamily="34" charset="0"/>
                  <a:ea typeface="微軟正黑體" panose="020B0604030504040204" pitchFamily="34" charset="-12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100">
                  <a:solidFill>
                    <a:schemeClr val="tx1"/>
                  </a:solidFill>
                  <a:latin typeface="Calibri" panose="020F0502020204030204" pitchFamily="34" charset="0"/>
                  <a:ea typeface="微軟正黑體" panose="020B0604030504040204" pitchFamily="34" charset="-12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14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endParaRPr>
            </a:p>
          </p:txBody>
        </p:sp>
      </p:grpSp>
      <p:grpSp>
        <p:nvGrpSpPr>
          <p:cNvPr id="37894" name="Group 1176"/>
          <p:cNvGrpSpPr>
            <a:grpSpLocks/>
          </p:cNvGrpSpPr>
          <p:nvPr/>
        </p:nvGrpSpPr>
        <p:grpSpPr bwMode="auto">
          <a:xfrm flipH="1">
            <a:off x="9370683" y="2653857"/>
            <a:ext cx="1095725" cy="1691823"/>
            <a:chOff x="558" y="3051"/>
            <a:chExt cx="853" cy="1115"/>
          </a:xfrm>
        </p:grpSpPr>
        <p:sp>
          <p:nvSpPr>
            <p:cNvPr id="37918" name="Freeform 1177"/>
            <p:cNvSpPr>
              <a:spLocks/>
            </p:cNvSpPr>
            <p:nvPr/>
          </p:nvSpPr>
          <p:spPr bwMode="auto">
            <a:xfrm>
              <a:off x="1235" y="3317"/>
              <a:ext cx="176" cy="669"/>
            </a:xfrm>
            <a:custGeom>
              <a:avLst/>
              <a:gdLst>
                <a:gd name="T0" fmla="*/ 1 w 313"/>
                <a:gd name="T1" fmla="*/ 0 h 1060"/>
                <a:gd name="T2" fmla="*/ 1 w 313"/>
                <a:gd name="T3" fmla="*/ 1 h 1060"/>
                <a:gd name="T4" fmla="*/ 1 w 313"/>
                <a:gd name="T5" fmla="*/ 1 h 1060"/>
                <a:gd name="T6" fmla="*/ 1 w 313"/>
                <a:gd name="T7" fmla="*/ 1 h 1060"/>
                <a:gd name="T8" fmla="*/ 1 w 313"/>
                <a:gd name="T9" fmla="*/ 1 h 1060"/>
                <a:gd name="T10" fmla="*/ 1 w 313"/>
                <a:gd name="T11" fmla="*/ 1 h 1060"/>
                <a:gd name="T12" fmla="*/ 1 w 313"/>
                <a:gd name="T13" fmla="*/ 1 h 1060"/>
                <a:gd name="T14" fmla="*/ 1 w 313"/>
                <a:gd name="T15" fmla="*/ 1 h 1060"/>
                <a:gd name="T16" fmla="*/ 1 w 313"/>
                <a:gd name="T17" fmla="*/ 1 h 1060"/>
                <a:gd name="T18" fmla="*/ 0 w 313"/>
                <a:gd name="T19" fmla="*/ 1 h 1060"/>
                <a:gd name="T20" fmla="*/ 0 w 313"/>
                <a:gd name="T21" fmla="*/ 1 h 1060"/>
                <a:gd name="T22" fmla="*/ 0 w 313"/>
                <a:gd name="T23" fmla="*/ 1 h 1060"/>
                <a:gd name="T24" fmla="*/ 1 w 313"/>
                <a:gd name="T25" fmla="*/ 1 h 1060"/>
                <a:gd name="T26" fmla="*/ 1 w 313"/>
                <a:gd name="T27" fmla="*/ 1 h 1060"/>
                <a:gd name="T28" fmla="*/ 1 w 313"/>
                <a:gd name="T29" fmla="*/ 1 h 1060"/>
                <a:gd name="T30" fmla="*/ 1 w 313"/>
                <a:gd name="T31" fmla="*/ 1 h 1060"/>
                <a:gd name="T32" fmla="*/ 1 w 313"/>
                <a:gd name="T33" fmla="*/ 1 h 1060"/>
                <a:gd name="T34" fmla="*/ 1 w 313"/>
                <a:gd name="T35" fmla="*/ 1 h 1060"/>
                <a:gd name="T36" fmla="*/ 1 w 313"/>
                <a:gd name="T37" fmla="*/ 1 h 1060"/>
                <a:gd name="T38" fmla="*/ 1 w 313"/>
                <a:gd name="T39" fmla="*/ 1 h 1060"/>
                <a:gd name="T40" fmla="*/ 1 w 313"/>
                <a:gd name="T41" fmla="*/ 1 h 1060"/>
                <a:gd name="T42" fmla="*/ 1 w 313"/>
                <a:gd name="T43" fmla="*/ 1 h 1060"/>
                <a:gd name="T44" fmla="*/ 1 w 313"/>
                <a:gd name="T45" fmla="*/ 1 h 1060"/>
                <a:gd name="T46" fmla="*/ 1 w 313"/>
                <a:gd name="T47" fmla="*/ 1 h 1060"/>
                <a:gd name="T48" fmla="*/ 1 w 313"/>
                <a:gd name="T49" fmla="*/ 1 h 1060"/>
                <a:gd name="T50" fmla="*/ 1 w 313"/>
                <a:gd name="T51" fmla="*/ 1 h 1060"/>
                <a:gd name="T52" fmla="*/ 1 w 313"/>
                <a:gd name="T53" fmla="*/ 1 h 1060"/>
                <a:gd name="T54" fmla="*/ 1 w 313"/>
                <a:gd name="T55" fmla="*/ 1 h 1060"/>
                <a:gd name="T56" fmla="*/ 1 w 313"/>
                <a:gd name="T57" fmla="*/ 1 h 1060"/>
                <a:gd name="T58" fmla="*/ 1 w 313"/>
                <a:gd name="T59" fmla="*/ 1 h 1060"/>
                <a:gd name="T60" fmla="*/ 1 w 313"/>
                <a:gd name="T61" fmla="*/ 1 h 1060"/>
                <a:gd name="T62" fmla="*/ 1 w 313"/>
                <a:gd name="T63" fmla="*/ 1 h 1060"/>
                <a:gd name="T64" fmla="*/ 1 w 313"/>
                <a:gd name="T65" fmla="*/ 1 h 1060"/>
                <a:gd name="T66" fmla="*/ 1 w 313"/>
                <a:gd name="T67" fmla="*/ 1 h 1060"/>
                <a:gd name="T68" fmla="*/ 1 w 313"/>
                <a:gd name="T69" fmla="*/ 1 h 1060"/>
                <a:gd name="T70" fmla="*/ 1 w 313"/>
                <a:gd name="T71" fmla="*/ 1 h 1060"/>
                <a:gd name="T72" fmla="*/ 1 w 313"/>
                <a:gd name="T73" fmla="*/ 0 h 1060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313"/>
                <a:gd name="T112" fmla="*/ 0 h 1060"/>
                <a:gd name="T113" fmla="*/ 313 w 313"/>
                <a:gd name="T114" fmla="*/ 1060 h 1060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313" h="1060">
                  <a:moveTo>
                    <a:pt x="211" y="0"/>
                  </a:moveTo>
                  <a:lnTo>
                    <a:pt x="189" y="76"/>
                  </a:lnTo>
                  <a:lnTo>
                    <a:pt x="168" y="134"/>
                  </a:lnTo>
                  <a:lnTo>
                    <a:pt x="147" y="192"/>
                  </a:lnTo>
                  <a:lnTo>
                    <a:pt x="126" y="247"/>
                  </a:lnTo>
                  <a:lnTo>
                    <a:pt x="85" y="304"/>
                  </a:lnTo>
                  <a:lnTo>
                    <a:pt x="62" y="362"/>
                  </a:lnTo>
                  <a:lnTo>
                    <a:pt x="41" y="417"/>
                  </a:lnTo>
                  <a:lnTo>
                    <a:pt x="22" y="475"/>
                  </a:lnTo>
                  <a:lnTo>
                    <a:pt x="0" y="533"/>
                  </a:lnTo>
                  <a:lnTo>
                    <a:pt x="0" y="590"/>
                  </a:lnTo>
                  <a:lnTo>
                    <a:pt x="0" y="646"/>
                  </a:lnTo>
                  <a:lnTo>
                    <a:pt x="14" y="703"/>
                  </a:lnTo>
                  <a:lnTo>
                    <a:pt x="22" y="758"/>
                  </a:lnTo>
                  <a:lnTo>
                    <a:pt x="22" y="816"/>
                  </a:lnTo>
                  <a:lnTo>
                    <a:pt x="22" y="874"/>
                  </a:lnTo>
                  <a:lnTo>
                    <a:pt x="18" y="947"/>
                  </a:lnTo>
                  <a:lnTo>
                    <a:pt x="18" y="1010"/>
                  </a:lnTo>
                  <a:lnTo>
                    <a:pt x="32" y="1060"/>
                  </a:lnTo>
                  <a:lnTo>
                    <a:pt x="106" y="993"/>
                  </a:lnTo>
                  <a:lnTo>
                    <a:pt x="172" y="936"/>
                  </a:lnTo>
                  <a:lnTo>
                    <a:pt x="232" y="850"/>
                  </a:lnTo>
                  <a:lnTo>
                    <a:pt x="239" y="786"/>
                  </a:lnTo>
                  <a:lnTo>
                    <a:pt x="235" y="722"/>
                  </a:lnTo>
                  <a:lnTo>
                    <a:pt x="225" y="652"/>
                  </a:lnTo>
                  <a:lnTo>
                    <a:pt x="218" y="606"/>
                  </a:lnTo>
                  <a:lnTo>
                    <a:pt x="221" y="533"/>
                  </a:lnTo>
                  <a:lnTo>
                    <a:pt x="232" y="480"/>
                  </a:lnTo>
                  <a:lnTo>
                    <a:pt x="249" y="434"/>
                  </a:lnTo>
                  <a:lnTo>
                    <a:pt x="272" y="380"/>
                  </a:lnTo>
                  <a:lnTo>
                    <a:pt x="292" y="316"/>
                  </a:lnTo>
                  <a:lnTo>
                    <a:pt x="306" y="247"/>
                  </a:lnTo>
                  <a:lnTo>
                    <a:pt x="309" y="171"/>
                  </a:lnTo>
                  <a:lnTo>
                    <a:pt x="313" y="106"/>
                  </a:lnTo>
                  <a:lnTo>
                    <a:pt x="295" y="51"/>
                  </a:lnTo>
                  <a:lnTo>
                    <a:pt x="253" y="18"/>
                  </a:lnTo>
                  <a:lnTo>
                    <a:pt x="211" y="0"/>
                  </a:lnTo>
                  <a:close/>
                </a:path>
              </a:pathLst>
            </a:custGeom>
            <a:solidFill>
              <a:srgbClr val="FF9F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63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軟正黑體"/>
                <a:cs typeface="+mn-cs"/>
              </a:endParaRPr>
            </a:p>
          </p:txBody>
        </p:sp>
        <p:sp>
          <p:nvSpPr>
            <p:cNvPr id="37919" name="Freeform 1178"/>
            <p:cNvSpPr>
              <a:spLocks/>
            </p:cNvSpPr>
            <p:nvPr/>
          </p:nvSpPr>
          <p:spPr bwMode="auto">
            <a:xfrm>
              <a:off x="607" y="3114"/>
              <a:ext cx="640" cy="1004"/>
            </a:xfrm>
            <a:custGeom>
              <a:avLst/>
              <a:gdLst>
                <a:gd name="T0" fmla="*/ 1 w 1142"/>
                <a:gd name="T1" fmla="*/ 1 h 1591"/>
                <a:gd name="T2" fmla="*/ 1 w 1142"/>
                <a:gd name="T3" fmla="*/ 1 h 1591"/>
                <a:gd name="T4" fmla="*/ 1 w 1142"/>
                <a:gd name="T5" fmla="*/ 1 h 1591"/>
                <a:gd name="T6" fmla="*/ 1 w 1142"/>
                <a:gd name="T7" fmla="*/ 1 h 1591"/>
                <a:gd name="T8" fmla="*/ 1 w 1142"/>
                <a:gd name="T9" fmla="*/ 1 h 1591"/>
                <a:gd name="T10" fmla="*/ 1 w 1142"/>
                <a:gd name="T11" fmla="*/ 1 h 1591"/>
                <a:gd name="T12" fmla="*/ 1 w 1142"/>
                <a:gd name="T13" fmla="*/ 1 h 1591"/>
                <a:gd name="T14" fmla="*/ 1 w 1142"/>
                <a:gd name="T15" fmla="*/ 1 h 1591"/>
                <a:gd name="T16" fmla="*/ 1 w 1142"/>
                <a:gd name="T17" fmla="*/ 1 h 1591"/>
                <a:gd name="T18" fmla="*/ 1 w 1142"/>
                <a:gd name="T19" fmla="*/ 1 h 1591"/>
                <a:gd name="T20" fmla="*/ 1 w 1142"/>
                <a:gd name="T21" fmla="*/ 1 h 1591"/>
                <a:gd name="T22" fmla="*/ 1 w 1142"/>
                <a:gd name="T23" fmla="*/ 0 h 1591"/>
                <a:gd name="T24" fmla="*/ 1 w 1142"/>
                <a:gd name="T25" fmla="*/ 1 h 1591"/>
                <a:gd name="T26" fmla="*/ 1 w 1142"/>
                <a:gd name="T27" fmla="*/ 1 h 1591"/>
                <a:gd name="T28" fmla="*/ 1 w 1142"/>
                <a:gd name="T29" fmla="*/ 1 h 1591"/>
                <a:gd name="T30" fmla="*/ 1 w 1142"/>
                <a:gd name="T31" fmla="*/ 1 h 1591"/>
                <a:gd name="T32" fmla="*/ 1 w 1142"/>
                <a:gd name="T33" fmla="*/ 1 h 1591"/>
                <a:gd name="T34" fmla="*/ 1 w 1142"/>
                <a:gd name="T35" fmla="*/ 1 h 1591"/>
                <a:gd name="T36" fmla="*/ 0 w 1142"/>
                <a:gd name="T37" fmla="*/ 1 h 1591"/>
                <a:gd name="T38" fmla="*/ 0 w 1142"/>
                <a:gd name="T39" fmla="*/ 1 h 1591"/>
                <a:gd name="T40" fmla="*/ 1 w 1142"/>
                <a:gd name="T41" fmla="*/ 1 h 1591"/>
                <a:gd name="T42" fmla="*/ 1 w 1142"/>
                <a:gd name="T43" fmla="*/ 1 h 1591"/>
                <a:gd name="T44" fmla="*/ 1 w 1142"/>
                <a:gd name="T45" fmla="*/ 1 h 1591"/>
                <a:gd name="T46" fmla="*/ 1 w 1142"/>
                <a:gd name="T47" fmla="*/ 1 h 1591"/>
                <a:gd name="T48" fmla="*/ 1 w 1142"/>
                <a:gd name="T49" fmla="*/ 1 h 1591"/>
                <a:gd name="T50" fmla="*/ 1 w 1142"/>
                <a:gd name="T51" fmla="*/ 1 h 1591"/>
                <a:gd name="T52" fmla="*/ 1 w 1142"/>
                <a:gd name="T53" fmla="*/ 1 h 1591"/>
                <a:gd name="T54" fmla="*/ 1 w 1142"/>
                <a:gd name="T55" fmla="*/ 1 h 1591"/>
                <a:gd name="T56" fmla="*/ 1 w 1142"/>
                <a:gd name="T57" fmla="*/ 1 h 1591"/>
                <a:gd name="T58" fmla="*/ 1 w 1142"/>
                <a:gd name="T59" fmla="*/ 1 h 1591"/>
                <a:gd name="T60" fmla="*/ 1 w 1142"/>
                <a:gd name="T61" fmla="*/ 1 h 1591"/>
                <a:gd name="T62" fmla="*/ 1 w 1142"/>
                <a:gd name="T63" fmla="*/ 1 h 1591"/>
                <a:gd name="T64" fmla="*/ 1 w 1142"/>
                <a:gd name="T65" fmla="*/ 1 h 1591"/>
                <a:gd name="T66" fmla="*/ 1 w 1142"/>
                <a:gd name="T67" fmla="*/ 1 h 1591"/>
                <a:gd name="T68" fmla="*/ 1 w 1142"/>
                <a:gd name="T69" fmla="*/ 1 h 1591"/>
                <a:gd name="T70" fmla="*/ 1 w 1142"/>
                <a:gd name="T71" fmla="*/ 1 h 1591"/>
                <a:gd name="T72" fmla="*/ 1 w 1142"/>
                <a:gd name="T73" fmla="*/ 1 h 1591"/>
                <a:gd name="T74" fmla="*/ 1 w 1142"/>
                <a:gd name="T75" fmla="*/ 1 h 1591"/>
                <a:gd name="T76" fmla="*/ 1 w 1142"/>
                <a:gd name="T77" fmla="*/ 1 h 1591"/>
                <a:gd name="T78" fmla="*/ 1 w 1142"/>
                <a:gd name="T79" fmla="*/ 1 h 1591"/>
                <a:gd name="T80" fmla="*/ 1 w 1142"/>
                <a:gd name="T81" fmla="*/ 1 h 1591"/>
                <a:gd name="T82" fmla="*/ 1 w 1142"/>
                <a:gd name="T83" fmla="*/ 1 h 1591"/>
                <a:gd name="T84" fmla="*/ 1 w 1142"/>
                <a:gd name="T85" fmla="*/ 1 h 1591"/>
                <a:gd name="T86" fmla="*/ 1 w 1142"/>
                <a:gd name="T87" fmla="*/ 1 h 1591"/>
                <a:gd name="T88" fmla="*/ 1 w 1142"/>
                <a:gd name="T89" fmla="*/ 1 h 1591"/>
                <a:gd name="T90" fmla="*/ 1 w 1142"/>
                <a:gd name="T91" fmla="*/ 1 h 1591"/>
                <a:gd name="T92" fmla="*/ 1 w 1142"/>
                <a:gd name="T93" fmla="*/ 1 h 1591"/>
                <a:gd name="T94" fmla="*/ 1 w 1142"/>
                <a:gd name="T95" fmla="*/ 1 h 1591"/>
                <a:gd name="T96" fmla="*/ 1 w 1142"/>
                <a:gd name="T97" fmla="*/ 1 h 1591"/>
                <a:gd name="T98" fmla="*/ 1 w 1142"/>
                <a:gd name="T99" fmla="*/ 1 h 1591"/>
                <a:gd name="T100" fmla="*/ 1 w 1142"/>
                <a:gd name="T101" fmla="*/ 1 h 1591"/>
                <a:gd name="T102" fmla="*/ 1 w 1142"/>
                <a:gd name="T103" fmla="*/ 1 h 1591"/>
                <a:gd name="T104" fmla="*/ 1 w 1142"/>
                <a:gd name="T105" fmla="*/ 1 h 1591"/>
                <a:gd name="T106" fmla="*/ 1 w 1142"/>
                <a:gd name="T107" fmla="*/ 1 h 1591"/>
                <a:gd name="T108" fmla="*/ 1 w 1142"/>
                <a:gd name="T109" fmla="*/ 1 h 1591"/>
                <a:gd name="T110" fmla="*/ 1 w 1142"/>
                <a:gd name="T111" fmla="*/ 1 h 1591"/>
                <a:gd name="T112" fmla="*/ 1 w 1142"/>
                <a:gd name="T113" fmla="*/ 1 h 1591"/>
                <a:gd name="T114" fmla="*/ 1 w 1142"/>
                <a:gd name="T115" fmla="*/ 1 h 1591"/>
                <a:gd name="T116" fmla="*/ 1 w 1142"/>
                <a:gd name="T117" fmla="*/ 1 h 1591"/>
                <a:gd name="T118" fmla="*/ 1 w 1142"/>
                <a:gd name="T119" fmla="*/ 1 h 1591"/>
                <a:gd name="T120" fmla="*/ 1 w 1142"/>
                <a:gd name="T121" fmla="*/ 1 h 1591"/>
                <a:gd name="T122" fmla="*/ 1 w 1142"/>
                <a:gd name="T123" fmla="*/ 1 h 1591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1142"/>
                <a:gd name="T187" fmla="*/ 0 h 1591"/>
                <a:gd name="T188" fmla="*/ 1142 w 1142"/>
                <a:gd name="T189" fmla="*/ 1591 h 1591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1142" h="1591">
                  <a:moveTo>
                    <a:pt x="1018" y="263"/>
                  </a:moveTo>
                  <a:lnTo>
                    <a:pt x="949" y="254"/>
                  </a:lnTo>
                  <a:lnTo>
                    <a:pt x="857" y="229"/>
                  </a:lnTo>
                  <a:lnTo>
                    <a:pt x="778" y="206"/>
                  </a:lnTo>
                  <a:lnTo>
                    <a:pt x="702" y="174"/>
                  </a:lnTo>
                  <a:lnTo>
                    <a:pt x="633" y="143"/>
                  </a:lnTo>
                  <a:lnTo>
                    <a:pt x="568" y="114"/>
                  </a:lnTo>
                  <a:lnTo>
                    <a:pt x="511" y="86"/>
                  </a:lnTo>
                  <a:lnTo>
                    <a:pt x="446" y="56"/>
                  </a:lnTo>
                  <a:lnTo>
                    <a:pt x="361" y="24"/>
                  </a:lnTo>
                  <a:lnTo>
                    <a:pt x="311" y="8"/>
                  </a:lnTo>
                  <a:lnTo>
                    <a:pt x="255" y="0"/>
                  </a:lnTo>
                  <a:lnTo>
                    <a:pt x="207" y="8"/>
                  </a:lnTo>
                  <a:lnTo>
                    <a:pt x="156" y="45"/>
                  </a:lnTo>
                  <a:lnTo>
                    <a:pt x="112" y="100"/>
                  </a:lnTo>
                  <a:lnTo>
                    <a:pt x="75" y="166"/>
                  </a:lnTo>
                  <a:lnTo>
                    <a:pt x="39" y="245"/>
                  </a:lnTo>
                  <a:lnTo>
                    <a:pt x="14" y="325"/>
                  </a:lnTo>
                  <a:lnTo>
                    <a:pt x="0" y="441"/>
                  </a:lnTo>
                  <a:lnTo>
                    <a:pt x="0" y="561"/>
                  </a:lnTo>
                  <a:lnTo>
                    <a:pt x="4" y="669"/>
                  </a:lnTo>
                  <a:lnTo>
                    <a:pt x="4" y="784"/>
                  </a:lnTo>
                  <a:lnTo>
                    <a:pt x="11" y="899"/>
                  </a:lnTo>
                  <a:lnTo>
                    <a:pt x="25" y="1012"/>
                  </a:lnTo>
                  <a:lnTo>
                    <a:pt x="46" y="1118"/>
                  </a:lnTo>
                  <a:lnTo>
                    <a:pt x="64" y="1187"/>
                  </a:lnTo>
                  <a:lnTo>
                    <a:pt x="82" y="1256"/>
                  </a:lnTo>
                  <a:lnTo>
                    <a:pt x="108" y="1328"/>
                  </a:lnTo>
                  <a:lnTo>
                    <a:pt x="133" y="1385"/>
                  </a:lnTo>
                  <a:lnTo>
                    <a:pt x="170" y="1438"/>
                  </a:lnTo>
                  <a:lnTo>
                    <a:pt x="207" y="1487"/>
                  </a:lnTo>
                  <a:lnTo>
                    <a:pt x="255" y="1528"/>
                  </a:lnTo>
                  <a:lnTo>
                    <a:pt x="288" y="1558"/>
                  </a:lnTo>
                  <a:lnTo>
                    <a:pt x="336" y="1577"/>
                  </a:lnTo>
                  <a:lnTo>
                    <a:pt x="380" y="1588"/>
                  </a:lnTo>
                  <a:lnTo>
                    <a:pt x="435" y="1591"/>
                  </a:lnTo>
                  <a:lnTo>
                    <a:pt x="490" y="1588"/>
                  </a:lnTo>
                  <a:lnTo>
                    <a:pt x="546" y="1563"/>
                  </a:lnTo>
                  <a:lnTo>
                    <a:pt x="598" y="1533"/>
                  </a:lnTo>
                  <a:lnTo>
                    <a:pt x="643" y="1499"/>
                  </a:lnTo>
                  <a:lnTo>
                    <a:pt x="688" y="1468"/>
                  </a:lnTo>
                  <a:lnTo>
                    <a:pt x="739" y="1408"/>
                  </a:lnTo>
                  <a:lnTo>
                    <a:pt x="797" y="1353"/>
                  </a:lnTo>
                  <a:lnTo>
                    <a:pt x="847" y="1324"/>
                  </a:lnTo>
                  <a:lnTo>
                    <a:pt x="894" y="1309"/>
                  </a:lnTo>
                  <a:lnTo>
                    <a:pt x="960" y="1309"/>
                  </a:lnTo>
                  <a:lnTo>
                    <a:pt x="965" y="1241"/>
                  </a:lnTo>
                  <a:lnTo>
                    <a:pt x="960" y="1141"/>
                  </a:lnTo>
                  <a:lnTo>
                    <a:pt x="956" y="1070"/>
                  </a:lnTo>
                  <a:lnTo>
                    <a:pt x="956" y="1007"/>
                  </a:lnTo>
                  <a:lnTo>
                    <a:pt x="940" y="929"/>
                  </a:lnTo>
                  <a:lnTo>
                    <a:pt x="933" y="816"/>
                  </a:lnTo>
                  <a:lnTo>
                    <a:pt x="933" y="733"/>
                  </a:lnTo>
                  <a:lnTo>
                    <a:pt x="965" y="674"/>
                  </a:lnTo>
                  <a:lnTo>
                    <a:pt x="992" y="607"/>
                  </a:lnTo>
                  <a:lnTo>
                    <a:pt x="1022" y="540"/>
                  </a:lnTo>
                  <a:lnTo>
                    <a:pt x="1041" y="484"/>
                  </a:lnTo>
                  <a:lnTo>
                    <a:pt x="1080" y="441"/>
                  </a:lnTo>
                  <a:lnTo>
                    <a:pt x="1108" y="383"/>
                  </a:lnTo>
                  <a:lnTo>
                    <a:pt x="1142" y="275"/>
                  </a:lnTo>
                  <a:lnTo>
                    <a:pt x="1071" y="272"/>
                  </a:lnTo>
                  <a:lnTo>
                    <a:pt x="1018" y="263"/>
                  </a:lnTo>
                  <a:close/>
                </a:path>
              </a:pathLst>
            </a:custGeom>
            <a:solidFill>
              <a:srgbClr val="FFBF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63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軟正黑體"/>
                <a:cs typeface="+mn-cs"/>
              </a:endParaRPr>
            </a:p>
          </p:txBody>
        </p:sp>
        <p:sp>
          <p:nvSpPr>
            <p:cNvPr id="37920" name="Freeform 1179"/>
            <p:cNvSpPr>
              <a:spLocks/>
            </p:cNvSpPr>
            <p:nvPr/>
          </p:nvSpPr>
          <p:spPr bwMode="auto">
            <a:xfrm>
              <a:off x="618" y="3051"/>
              <a:ext cx="679" cy="284"/>
            </a:xfrm>
            <a:custGeom>
              <a:avLst/>
              <a:gdLst>
                <a:gd name="T0" fmla="*/ 0 w 1212"/>
                <a:gd name="T1" fmla="*/ 1 h 448"/>
                <a:gd name="T2" fmla="*/ 1 w 1212"/>
                <a:gd name="T3" fmla="*/ 1 h 448"/>
                <a:gd name="T4" fmla="*/ 1 w 1212"/>
                <a:gd name="T5" fmla="*/ 1 h 448"/>
                <a:gd name="T6" fmla="*/ 1 w 1212"/>
                <a:gd name="T7" fmla="*/ 1 h 448"/>
                <a:gd name="T8" fmla="*/ 1 w 1212"/>
                <a:gd name="T9" fmla="*/ 1 h 448"/>
                <a:gd name="T10" fmla="*/ 1 w 1212"/>
                <a:gd name="T11" fmla="*/ 1 h 448"/>
                <a:gd name="T12" fmla="*/ 1 w 1212"/>
                <a:gd name="T13" fmla="*/ 1 h 448"/>
                <a:gd name="T14" fmla="*/ 1 w 1212"/>
                <a:gd name="T15" fmla="*/ 1 h 448"/>
                <a:gd name="T16" fmla="*/ 1 w 1212"/>
                <a:gd name="T17" fmla="*/ 1 h 448"/>
                <a:gd name="T18" fmla="*/ 1 w 1212"/>
                <a:gd name="T19" fmla="*/ 1 h 448"/>
                <a:gd name="T20" fmla="*/ 1 w 1212"/>
                <a:gd name="T21" fmla="*/ 1 h 448"/>
                <a:gd name="T22" fmla="*/ 1 w 1212"/>
                <a:gd name="T23" fmla="*/ 1 h 448"/>
                <a:gd name="T24" fmla="*/ 1 w 1212"/>
                <a:gd name="T25" fmla="*/ 1 h 448"/>
                <a:gd name="T26" fmla="*/ 1 w 1212"/>
                <a:gd name="T27" fmla="*/ 1 h 448"/>
                <a:gd name="T28" fmla="*/ 1 w 1212"/>
                <a:gd name="T29" fmla="*/ 1 h 448"/>
                <a:gd name="T30" fmla="*/ 1 w 1212"/>
                <a:gd name="T31" fmla="*/ 1 h 448"/>
                <a:gd name="T32" fmla="*/ 1 w 1212"/>
                <a:gd name="T33" fmla="*/ 1 h 448"/>
                <a:gd name="T34" fmla="*/ 1 w 1212"/>
                <a:gd name="T35" fmla="*/ 1 h 448"/>
                <a:gd name="T36" fmla="*/ 1 w 1212"/>
                <a:gd name="T37" fmla="*/ 1 h 448"/>
                <a:gd name="T38" fmla="*/ 1 w 1212"/>
                <a:gd name="T39" fmla="*/ 1 h 448"/>
                <a:gd name="T40" fmla="*/ 1 w 1212"/>
                <a:gd name="T41" fmla="*/ 1 h 448"/>
                <a:gd name="T42" fmla="*/ 1 w 1212"/>
                <a:gd name="T43" fmla="*/ 1 h 448"/>
                <a:gd name="T44" fmla="*/ 1 w 1212"/>
                <a:gd name="T45" fmla="*/ 1 h 448"/>
                <a:gd name="T46" fmla="*/ 1 w 1212"/>
                <a:gd name="T47" fmla="*/ 1 h 448"/>
                <a:gd name="T48" fmla="*/ 1 w 1212"/>
                <a:gd name="T49" fmla="*/ 1 h 448"/>
                <a:gd name="T50" fmla="*/ 1 w 1212"/>
                <a:gd name="T51" fmla="*/ 0 h 448"/>
                <a:gd name="T52" fmla="*/ 1 w 1212"/>
                <a:gd name="T53" fmla="*/ 1 h 448"/>
                <a:gd name="T54" fmla="*/ 1 w 1212"/>
                <a:gd name="T55" fmla="*/ 1 h 448"/>
                <a:gd name="T56" fmla="*/ 1 w 1212"/>
                <a:gd name="T57" fmla="*/ 1 h 448"/>
                <a:gd name="T58" fmla="*/ 1 w 1212"/>
                <a:gd name="T59" fmla="*/ 1 h 448"/>
                <a:gd name="T60" fmla="*/ 1 w 1212"/>
                <a:gd name="T61" fmla="*/ 1 h 448"/>
                <a:gd name="T62" fmla="*/ 0 w 1212"/>
                <a:gd name="T63" fmla="*/ 1 h 448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1212"/>
                <a:gd name="T97" fmla="*/ 0 h 448"/>
                <a:gd name="T98" fmla="*/ 1212 w 1212"/>
                <a:gd name="T99" fmla="*/ 448 h 448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1212" h="448">
                  <a:moveTo>
                    <a:pt x="0" y="155"/>
                  </a:moveTo>
                  <a:lnTo>
                    <a:pt x="125" y="178"/>
                  </a:lnTo>
                  <a:lnTo>
                    <a:pt x="215" y="201"/>
                  </a:lnTo>
                  <a:lnTo>
                    <a:pt x="304" y="231"/>
                  </a:lnTo>
                  <a:lnTo>
                    <a:pt x="449" y="284"/>
                  </a:lnTo>
                  <a:lnTo>
                    <a:pt x="592" y="341"/>
                  </a:lnTo>
                  <a:lnTo>
                    <a:pt x="729" y="385"/>
                  </a:lnTo>
                  <a:lnTo>
                    <a:pt x="841" y="415"/>
                  </a:lnTo>
                  <a:lnTo>
                    <a:pt x="942" y="429"/>
                  </a:lnTo>
                  <a:lnTo>
                    <a:pt x="1033" y="445"/>
                  </a:lnTo>
                  <a:lnTo>
                    <a:pt x="1099" y="448"/>
                  </a:lnTo>
                  <a:lnTo>
                    <a:pt x="1154" y="438"/>
                  </a:lnTo>
                  <a:lnTo>
                    <a:pt x="1178" y="379"/>
                  </a:lnTo>
                  <a:lnTo>
                    <a:pt x="1212" y="289"/>
                  </a:lnTo>
                  <a:lnTo>
                    <a:pt x="1136" y="289"/>
                  </a:lnTo>
                  <a:lnTo>
                    <a:pt x="1074" y="279"/>
                  </a:lnTo>
                  <a:lnTo>
                    <a:pt x="980" y="265"/>
                  </a:lnTo>
                  <a:lnTo>
                    <a:pt x="890" y="245"/>
                  </a:lnTo>
                  <a:lnTo>
                    <a:pt x="809" y="224"/>
                  </a:lnTo>
                  <a:lnTo>
                    <a:pt x="703" y="189"/>
                  </a:lnTo>
                  <a:lnTo>
                    <a:pt x="604" y="144"/>
                  </a:lnTo>
                  <a:lnTo>
                    <a:pt x="496" y="100"/>
                  </a:lnTo>
                  <a:lnTo>
                    <a:pt x="408" y="63"/>
                  </a:lnTo>
                  <a:lnTo>
                    <a:pt x="309" y="24"/>
                  </a:lnTo>
                  <a:lnTo>
                    <a:pt x="258" y="10"/>
                  </a:lnTo>
                  <a:lnTo>
                    <a:pt x="203" y="0"/>
                  </a:lnTo>
                  <a:lnTo>
                    <a:pt x="168" y="5"/>
                  </a:lnTo>
                  <a:lnTo>
                    <a:pt x="138" y="10"/>
                  </a:lnTo>
                  <a:lnTo>
                    <a:pt x="100" y="39"/>
                  </a:lnTo>
                  <a:lnTo>
                    <a:pt x="67" y="63"/>
                  </a:lnTo>
                  <a:lnTo>
                    <a:pt x="35" y="104"/>
                  </a:lnTo>
                  <a:lnTo>
                    <a:pt x="0" y="155"/>
                  </a:lnTo>
                  <a:close/>
                </a:path>
              </a:pathLst>
            </a:custGeom>
            <a:solidFill>
              <a:srgbClr val="F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63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軟正黑體"/>
                <a:cs typeface="+mn-cs"/>
              </a:endParaRPr>
            </a:p>
          </p:txBody>
        </p:sp>
        <p:sp>
          <p:nvSpPr>
            <p:cNvPr id="37921" name="Freeform 1180"/>
            <p:cNvSpPr>
              <a:spLocks/>
            </p:cNvSpPr>
            <p:nvPr/>
          </p:nvSpPr>
          <p:spPr bwMode="auto">
            <a:xfrm>
              <a:off x="558" y="3192"/>
              <a:ext cx="676" cy="298"/>
            </a:xfrm>
            <a:custGeom>
              <a:avLst/>
              <a:gdLst>
                <a:gd name="T0" fmla="*/ 1 w 1209"/>
                <a:gd name="T1" fmla="*/ 0 h 472"/>
                <a:gd name="T2" fmla="*/ 1 w 1209"/>
                <a:gd name="T3" fmla="*/ 1 h 472"/>
                <a:gd name="T4" fmla="*/ 1 w 1209"/>
                <a:gd name="T5" fmla="*/ 1 h 472"/>
                <a:gd name="T6" fmla="*/ 1 w 1209"/>
                <a:gd name="T7" fmla="*/ 1 h 472"/>
                <a:gd name="T8" fmla="*/ 1 w 1209"/>
                <a:gd name="T9" fmla="*/ 1 h 472"/>
                <a:gd name="T10" fmla="*/ 1 w 1209"/>
                <a:gd name="T11" fmla="*/ 1 h 472"/>
                <a:gd name="T12" fmla="*/ 1 w 1209"/>
                <a:gd name="T13" fmla="*/ 1 h 472"/>
                <a:gd name="T14" fmla="*/ 1 w 1209"/>
                <a:gd name="T15" fmla="*/ 1 h 472"/>
                <a:gd name="T16" fmla="*/ 1 w 1209"/>
                <a:gd name="T17" fmla="*/ 1 h 472"/>
                <a:gd name="T18" fmla="*/ 1 w 1209"/>
                <a:gd name="T19" fmla="*/ 1 h 472"/>
                <a:gd name="T20" fmla="*/ 1 w 1209"/>
                <a:gd name="T21" fmla="*/ 1 h 472"/>
                <a:gd name="T22" fmla="*/ 1 w 1209"/>
                <a:gd name="T23" fmla="*/ 1 h 472"/>
                <a:gd name="T24" fmla="*/ 1 w 1209"/>
                <a:gd name="T25" fmla="*/ 1 h 472"/>
                <a:gd name="T26" fmla="*/ 1 w 1209"/>
                <a:gd name="T27" fmla="*/ 1 h 472"/>
                <a:gd name="T28" fmla="*/ 1 w 1209"/>
                <a:gd name="T29" fmla="*/ 1 h 472"/>
                <a:gd name="T30" fmla="*/ 1 w 1209"/>
                <a:gd name="T31" fmla="*/ 1 h 472"/>
                <a:gd name="T32" fmla="*/ 1 w 1209"/>
                <a:gd name="T33" fmla="*/ 1 h 472"/>
                <a:gd name="T34" fmla="*/ 1 w 1209"/>
                <a:gd name="T35" fmla="*/ 1 h 472"/>
                <a:gd name="T36" fmla="*/ 1 w 1209"/>
                <a:gd name="T37" fmla="*/ 1 h 472"/>
                <a:gd name="T38" fmla="*/ 1 w 1209"/>
                <a:gd name="T39" fmla="*/ 1 h 472"/>
                <a:gd name="T40" fmla="*/ 0 w 1209"/>
                <a:gd name="T41" fmla="*/ 1 h 472"/>
                <a:gd name="T42" fmla="*/ 0 w 1209"/>
                <a:gd name="T43" fmla="*/ 1 h 472"/>
                <a:gd name="T44" fmla="*/ 1 w 1209"/>
                <a:gd name="T45" fmla="*/ 1 h 472"/>
                <a:gd name="T46" fmla="*/ 1 w 1209"/>
                <a:gd name="T47" fmla="*/ 1 h 472"/>
                <a:gd name="T48" fmla="*/ 1 w 1209"/>
                <a:gd name="T49" fmla="*/ 1 h 472"/>
                <a:gd name="T50" fmla="*/ 1 w 1209"/>
                <a:gd name="T51" fmla="*/ 0 h 472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1209"/>
                <a:gd name="T79" fmla="*/ 0 h 472"/>
                <a:gd name="T80" fmla="*/ 1209 w 1209"/>
                <a:gd name="T81" fmla="*/ 472 h 472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1209" h="472">
                  <a:moveTo>
                    <a:pt x="78" y="0"/>
                  </a:moveTo>
                  <a:lnTo>
                    <a:pt x="228" y="32"/>
                  </a:lnTo>
                  <a:lnTo>
                    <a:pt x="357" y="71"/>
                  </a:lnTo>
                  <a:lnTo>
                    <a:pt x="569" y="152"/>
                  </a:lnTo>
                  <a:lnTo>
                    <a:pt x="739" y="212"/>
                  </a:lnTo>
                  <a:lnTo>
                    <a:pt x="852" y="247"/>
                  </a:lnTo>
                  <a:lnTo>
                    <a:pt x="936" y="274"/>
                  </a:lnTo>
                  <a:lnTo>
                    <a:pt x="1042" y="293"/>
                  </a:lnTo>
                  <a:lnTo>
                    <a:pt x="1127" y="297"/>
                  </a:lnTo>
                  <a:lnTo>
                    <a:pt x="1209" y="297"/>
                  </a:lnTo>
                  <a:lnTo>
                    <a:pt x="1193" y="327"/>
                  </a:lnTo>
                  <a:lnTo>
                    <a:pt x="1168" y="380"/>
                  </a:lnTo>
                  <a:lnTo>
                    <a:pt x="1131" y="472"/>
                  </a:lnTo>
                  <a:lnTo>
                    <a:pt x="1019" y="442"/>
                  </a:lnTo>
                  <a:lnTo>
                    <a:pt x="880" y="438"/>
                  </a:lnTo>
                  <a:lnTo>
                    <a:pt x="716" y="413"/>
                  </a:lnTo>
                  <a:lnTo>
                    <a:pt x="514" y="376"/>
                  </a:lnTo>
                  <a:lnTo>
                    <a:pt x="373" y="348"/>
                  </a:lnTo>
                  <a:lnTo>
                    <a:pt x="233" y="327"/>
                  </a:lnTo>
                  <a:lnTo>
                    <a:pt x="141" y="318"/>
                  </a:lnTo>
                  <a:lnTo>
                    <a:pt x="0" y="348"/>
                  </a:lnTo>
                  <a:lnTo>
                    <a:pt x="0" y="274"/>
                  </a:lnTo>
                  <a:lnTo>
                    <a:pt x="9" y="207"/>
                  </a:lnTo>
                  <a:lnTo>
                    <a:pt x="16" y="147"/>
                  </a:lnTo>
                  <a:lnTo>
                    <a:pt x="44" y="65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rgbClr val="FF9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63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軟正黑體"/>
                <a:cs typeface="+mn-cs"/>
              </a:endParaRPr>
            </a:p>
          </p:txBody>
        </p:sp>
        <p:sp>
          <p:nvSpPr>
            <p:cNvPr id="37922" name="Freeform 1181"/>
            <p:cNvSpPr>
              <a:spLocks/>
            </p:cNvSpPr>
            <p:nvPr/>
          </p:nvSpPr>
          <p:spPr bwMode="auto">
            <a:xfrm>
              <a:off x="558" y="3475"/>
              <a:ext cx="620" cy="253"/>
            </a:xfrm>
            <a:custGeom>
              <a:avLst/>
              <a:gdLst>
                <a:gd name="T0" fmla="*/ 0 w 1108"/>
                <a:gd name="T1" fmla="*/ 1 h 403"/>
                <a:gd name="T2" fmla="*/ 1 w 1108"/>
                <a:gd name="T3" fmla="*/ 1 h 403"/>
                <a:gd name="T4" fmla="*/ 1 w 1108"/>
                <a:gd name="T5" fmla="*/ 0 h 403"/>
                <a:gd name="T6" fmla="*/ 1 w 1108"/>
                <a:gd name="T7" fmla="*/ 1 h 403"/>
                <a:gd name="T8" fmla="*/ 1 w 1108"/>
                <a:gd name="T9" fmla="*/ 1 h 403"/>
                <a:gd name="T10" fmla="*/ 1 w 1108"/>
                <a:gd name="T11" fmla="*/ 1 h 403"/>
                <a:gd name="T12" fmla="*/ 1 w 1108"/>
                <a:gd name="T13" fmla="*/ 1 h 403"/>
                <a:gd name="T14" fmla="*/ 1 w 1108"/>
                <a:gd name="T15" fmla="*/ 1 h 403"/>
                <a:gd name="T16" fmla="*/ 1 w 1108"/>
                <a:gd name="T17" fmla="*/ 1 h 403"/>
                <a:gd name="T18" fmla="*/ 1 w 1108"/>
                <a:gd name="T19" fmla="*/ 1 h 403"/>
                <a:gd name="T20" fmla="*/ 1 w 1108"/>
                <a:gd name="T21" fmla="*/ 1 h 403"/>
                <a:gd name="T22" fmla="*/ 1 w 1108"/>
                <a:gd name="T23" fmla="*/ 1 h 403"/>
                <a:gd name="T24" fmla="*/ 1 w 1108"/>
                <a:gd name="T25" fmla="*/ 1 h 403"/>
                <a:gd name="T26" fmla="*/ 1 w 1108"/>
                <a:gd name="T27" fmla="*/ 1 h 403"/>
                <a:gd name="T28" fmla="*/ 1 w 1108"/>
                <a:gd name="T29" fmla="*/ 1 h 403"/>
                <a:gd name="T30" fmla="*/ 1 w 1108"/>
                <a:gd name="T31" fmla="*/ 1 h 403"/>
                <a:gd name="T32" fmla="*/ 1 w 1108"/>
                <a:gd name="T33" fmla="*/ 1 h 403"/>
                <a:gd name="T34" fmla="*/ 1 w 1108"/>
                <a:gd name="T35" fmla="*/ 1 h 403"/>
                <a:gd name="T36" fmla="*/ 1 w 1108"/>
                <a:gd name="T37" fmla="*/ 1 h 403"/>
                <a:gd name="T38" fmla="*/ 1 w 1108"/>
                <a:gd name="T39" fmla="*/ 1 h 403"/>
                <a:gd name="T40" fmla="*/ 1 w 1108"/>
                <a:gd name="T41" fmla="*/ 1 h 403"/>
                <a:gd name="T42" fmla="*/ 1 w 1108"/>
                <a:gd name="T43" fmla="*/ 1 h 403"/>
                <a:gd name="T44" fmla="*/ 1 w 1108"/>
                <a:gd name="T45" fmla="*/ 1 h 403"/>
                <a:gd name="T46" fmla="*/ 1 w 1108"/>
                <a:gd name="T47" fmla="*/ 1 h 403"/>
                <a:gd name="T48" fmla="*/ 0 w 1108"/>
                <a:gd name="T49" fmla="*/ 1 h 403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1108"/>
                <a:gd name="T76" fmla="*/ 0 h 403"/>
                <a:gd name="T77" fmla="*/ 1108 w 1108"/>
                <a:gd name="T78" fmla="*/ 403 h 403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1108" h="403">
                  <a:moveTo>
                    <a:pt x="0" y="35"/>
                  </a:moveTo>
                  <a:lnTo>
                    <a:pt x="69" y="16"/>
                  </a:lnTo>
                  <a:lnTo>
                    <a:pt x="157" y="0"/>
                  </a:lnTo>
                  <a:lnTo>
                    <a:pt x="246" y="5"/>
                  </a:lnTo>
                  <a:lnTo>
                    <a:pt x="315" y="9"/>
                  </a:lnTo>
                  <a:lnTo>
                    <a:pt x="399" y="25"/>
                  </a:lnTo>
                  <a:lnTo>
                    <a:pt x="527" y="44"/>
                  </a:lnTo>
                  <a:lnTo>
                    <a:pt x="656" y="67"/>
                  </a:lnTo>
                  <a:lnTo>
                    <a:pt x="769" y="83"/>
                  </a:lnTo>
                  <a:lnTo>
                    <a:pt x="929" y="97"/>
                  </a:lnTo>
                  <a:lnTo>
                    <a:pt x="1042" y="97"/>
                  </a:lnTo>
                  <a:lnTo>
                    <a:pt x="1108" y="117"/>
                  </a:lnTo>
                  <a:lnTo>
                    <a:pt x="1072" y="177"/>
                  </a:lnTo>
                  <a:lnTo>
                    <a:pt x="1072" y="316"/>
                  </a:lnTo>
                  <a:lnTo>
                    <a:pt x="929" y="325"/>
                  </a:lnTo>
                  <a:lnTo>
                    <a:pt x="809" y="325"/>
                  </a:lnTo>
                  <a:lnTo>
                    <a:pt x="656" y="336"/>
                  </a:lnTo>
                  <a:lnTo>
                    <a:pt x="511" y="344"/>
                  </a:lnTo>
                  <a:lnTo>
                    <a:pt x="378" y="350"/>
                  </a:lnTo>
                  <a:lnTo>
                    <a:pt x="265" y="359"/>
                  </a:lnTo>
                  <a:lnTo>
                    <a:pt x="127" y="389"/>
                  </a:lnTo>
                  <a:lnTo>
                    <a:pt x="16" y="403"/>
                  </a:lnTo>
                  <a:lnTo>
                    <a:pt x="4" y="198"/>
                  </a:lnTo>
                  <a:lnTo>
                    <a:pt x="4" y="122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rgbClr val="FF9F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63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軟正黑體"/>
                <a:cs typeface="+mn-cs"/>
              </a:endParaRPr>
            </a:p>
          </p:txBody>
        </p:sp>
        <p:sp>
          <p:nvSpPr>
            <p:cNvPr id="3" name="Freeform 1182"/>
            <p:cNvSpPr>
              <a:spLocks/>
            </p:cNvSpPr>
            <p:nvPr/>
          </p:nvSpPr>
          <p:spPr bwMode="auto">
            <a:xfrm>
              <a:off x="576" y="3699"/>
              <a:ext cx="592" cy="214"/>
            </a:xfrm>
            <a:custGeom>
              <a:avLst/>
              <a:gdLst>
                <a:gd name="T0" fmla="*/ 0 w 1058"/>
                <a:gd name="T1" fmla="*/ 1 h 339"/>
                <a:gd name="T2" fmla="*/ 1 w 1058"/>
                <a:gd name="T3" fmla="*/ 1 h 339"/>
                <a:gd name="T4" fmla="*/ 1 w 1058"/>
                <a:gd name="T5" fmla="*/ 1 h 339"/>
                <a:gd name="T6" fmla="*/ 1 w 1058"/>
                <a:gd name="T7" fmla="*/ 1 h 339"/>
                <a:gd name="T8" fmla="*/ 1 w 1058"/>
                <a:gd name="T9" fmla="*/ 1 h 339"/>
                <a:gd name="T10" fmla="*/ 1 w 1058"/>
                <a:gd name="T11" fmla="*/ 1 h 339"/>
                <a:gd name="T12" fmla="*/ 1 w 1058"/>
                <a:gd name="T13" fmla="*/ 1 h 339"/>
                <a:gd name="T14" fmla="*/ 1 w 1058"/>
                <a:gd name="T15" fmla="*/ 0 h 339"/>
                <a:gd name="T16" fmla="*/ 1 w 1058"/>
                <a:gd name="T17" fmla="*/ 1 h 339"/>
                <a:gd name="T18" fmla="*/ 1 w 1058"/>
                <a:gd name="T19" fmla="*/ 1 h 339"/>
                <a:gd name="T20" fmla="*/ 1 w 1058"/>
                <a:gd name="T21" fmla="*/ 1 h 339"/>
                <a:gd name="T22" fmla="*/ 1 w 1058"/>
                <a:gd name="T23" fmla="*/ 1 h 339"/>
                <a:gd name="T24" fmla="*/ 1 w 1058"/>
                <a:gd name="T25" fmla="*/ 1 h 339"/>
                <a:gd name="T26" fmla="*/ 1 w 1058"/>
                <a:gd name="T27" fmla="*/ 1 h 339"/>
                <a:gd name="T28" fmla="*/ 1 w 1058"/>
                <a:gd name="T29" fmla="*/ 1 h 339"/>
                <a:gd name="T30" fmla="*/ 1 w 1058"/>
                <a:gd name="T31" fmla="*/ 1 h 339"/>
                <a:gd name="T32" fmla="*/ 1 w 1058"/>
                <a:gd name="T33" fmla="*/ 1 h 339"/>
                <a:gd name="T34" fmla="*/ 1 w 1058"/>
                <a:gd name="T35" fmla="*/ 1 h 339"/>
                <a:gd name="T36" fmla="*/ 1 w 1058"/>
                <a:gd name="T37" fmla="*/ 1 h 339"/>
                <a:gd name="T38" fmla="*/ 1 w 1058"/>
                <a:gd name="T39" fmla="*/ 1 h 339"/>
                <a:gd name="T40" fmla="*/ 0 w 1058"/>
                <a:gd name="T41" fmla="*/ 1 h 33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1058"/>
                <a:gd name="T64" fmla="*/ 0 h 339"/>
                <a:gd name="T65" fmla="*/ 1058 w 1058"/>
                <a:gd name="T66" fmla="*/ 339 h 339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1058" h="339">
                  <a:moveTo>
                    <a:pt x="0" y="111"/>
                  </a:moveTo>
                  <a:lnTo>
                    <a:pt x="101" y="97"/>
                  </a:lnTo>
                  <a:lnTo>
                    <a:pt x="194" y="72"/>
                  </a:lnTo>
                  <a:lnTo>
                    <a:pt x="343" y="44"/>
                  </a:lnTo>
                  <a:lnTo>
                    <a:pt x="542" y="35"/>
                  </a:lnTo>
                  <a:lnTo>
                    <a:pt x="740" y="25"/>
                  </a:lnTo>
                  <a:lnTo>
                    <a:pt x="952" y="16"/>
                  </a:lnTo>
                  <a:lnTo>
                    <a:pt x="1037" y="0"/>
                  </a:lnTo>
                  <a:lnTo>
                    <a:pt x="1049" y="64"/>
                  </a:lnTo>
                  <a:lnTo>
                    <a:pt x="1058" y="136"/>
                  </a:lnTo>
                  <a:lnTo>
                    <a:pt x="869" y="173"/>
                  </a:lnTo>
                  <a:lnTo>
                    <a:pt x="654" y="216"/>
                  </a:lnTo>
                  <a:lnTo>
                    <a:pt x="521" y="235"/>
                  </a:lnTo>
                  <a:lnTo>
                    <a:pt x="385" y="260"/>
                  </a:lnTo>
                  <a:lnTo>
                    <a:pt x="268" y="291"/>
                  </a:lnTo>
                  <a:lnTo>
                    <a:pt x="184" y="320"/>
                  </a:lnTo>
                  <a:lnTo>
                    <a:pt x="106" y="339"/>
                  </a:lnTo>
                  <a:lnTo>
                    <a:pt x="56" y="339"/>
                  </a:lnTo>
                  <a:lnTo>
                    <a:pt x="40" y="281"/>
                  </a:lnTo>
                  <a:lnTo>
                    <a:pt x="21" y="216"/>
                  </a:lnTo>
                  <a:lnTo>
                    <a:pt x="0" y="111"/>
                  </a:lnTo>
                  <a:close/>
                </a:path>
              </a:pathLst>
            </a:custGeom>
            <a:solidFill>
              <a:srgbClr val="FF9F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63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軟正黑體"/>
                <a:cs typeface="+mn-cs"/>
              </a:endParaRPr>
            </a:p>
          </p:txBody>
        </p:sp>
        <p:sp>
          <p:nvSpPr>
            <p:cNvPr id="6" name="Freeform 1183"/>
            <p:cNvSpPr>
              <a:spLocks/>
            </p:cNvSpPr>
            <p:nvPr/>
          </p:nvSpPr>
          <p:spPr bwMode="auto">
            <a:xfrm>
              <a:off x="636" y="3848"/>
              <a:ext cx="553" cy="261"/>
            </a:xfrm>
            <a:custGeom>
              <a:avLst/>
              <a:gdLst>
                <a:gd name="T0" fmla="*/ 0 w 987"/>
                <a:gd name="T1" fmla="*/ 1 h 413"/>
                <a:gd name="T2" fmla="*/ 1 w 987"/>
                <a:gd name="T3" fmla="*/ 1 h 413"/>
                <a:gd name="T4" fmla="*/ 1 w 987"/>
                <a:gd name="T5" fmla="*/ 1 h 413"/>
                <a:gd name="T6" fmla="*/ 1 w 987"/>
                <a:gd name="T7" fmla="*/ 1 h 413"/>
                <a:gd name="T8" fmla="*/ 1 w 987"/>
                <a:gd name="T9" fmla="*/ 1 h 413"/>
                <a:gd name="T10" fmla="*/ 1 w 987"/>
                <a:gd name="T11" fmla="*/ 1 h 413"/>
                <a:gd name="T12" fmla="*/ 1 w 987"/>
                <a:gd name="T13" fmla="*/ 1 h 413"/>
                <a:gd name="T14" fmla="*/ 1 w 987"/>
                <a:gd name="T15" fmla="*/ 1 h 413"/>
                <a:gd name="T16" fmla="*/ 1 w 987"/>
                <a:gd name="T17" fmla="*/ 1 h 413"/>
                <a:gd name="T18" fmla="*/ 1 w 987"/>
                <a:gd name="T19" fmla="*/ 0 h 413"/>
                <a:gd name="T20" fmla="*/ 1 w 987"/>
                <a:gd name="T21" fmla="*/ 0 h 413"/>
                <a:gd name="T22" fmla="*/ 1 w 987"/>
                <a:gd name="T23" fmla="*/ 1 h 413"/>
                <a:gd name="T24" fmla="*/ 1 w 987"/>
                <a:gd name="T25" fmla="*/ 1 h 413"/>
                <a:gd name="T26" fmla="*/ 1 w 987"/>
                <a:gd name="T27" fmla="*/ 1 h 413"/>
                <a:gd name="T28" fmla="*/ 1 w 987"/>
                <a:gd name="T29" fmla="*/ 1 h 413"/>
                <a:gd name="T30" fmla="*/ 1 w 987"/>
                <a:gd name="T31" fmla="*/ 1 h 413"/>
                <a:gd name="T32" fmla="*/ 1 w 987"/>
                <a:gd name="T33" fmla="*/ 1 h 413"/>
                <a:gd name="T34" fmla="*/ 1 w 987"/>
                <a:gd name="T35" fmla="*/ 1 h 413"/>
                <a:gd name="T36" fmla="*/ 1 w 987"/>
                <a:gd name="T37" fmla="*/ 1 h 413"/>
                <a:gd name="T38" fmla="*/ 1 w 987"/>
                <a:gd name="T39" fmla="*/ 1 h 413"/>
                <a:gd name="T40" fmla="*/ 1 w 987"/>
                <a:gd name="T41" fmla="*/ 1 h 413"/>
                <a:gd name="T42" fmla="*/ 1 w 987"/>
                <a:gd name="T43" fmla="*/ 1 h 413"/>
                <a:gd name="T44" fmla="*/ 1 w 987"/>
                <a:gd name="T45" fmla="*/ 1 h 413"/>
                <a:gd name="T46" fmla="*/ 1 w 987"/>
                <a:gd name="T47" fmla="*/ 1 h 413"/>
                <a:gd name="T48" fmla="*/ 1 w 987"/>
                <a:gd name="T49" fmla="*/ 1 h 413"/>
                <a:gd name="T50" fmla="*/ 1 w 987"/>
                <a:gd name="T51" fmla="*/ 1 h 413"/>
                <a:gd name="T52" fmla="*/ 1 w 987"/>
                <a:gd name="T53" fmla="*/ 1 h 413"/>
                <a:gd name="T54" fmla="*/ 1 w 987"/>
                <a:gd name="T55" fmla="*/ 1 h 413"/>
                <a:gd name="T56" fmla="*/ 0 w 987"/>
                <a:gd name="T57" fmla="*/ 1 h 413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987"/>
                <a:gd name="T88" fmla="*/ 0 h 413"/>
                <a:gd name="T89" fmla="*/ 987 w 987"/>
                <a:gd name="T90" fmla="*/ 413 h 413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987" h="413">
                  <a:moveTo>
                    <a:pt x="0" y="206"/>
                  </a:moveTo>
                  <a:lnTo>
                    <a:pt x="72" y="198"/>
                  </a:lnTo>
                  <a:lnTo>
                    <a:pt x="148" y="178"/>
                  </a:lnTo>
                  <a:lnTo>
                    <a:pt x="243" y="145"/>
                  </a:lnTo>
                  <a:lnTo>
                    <a:pt x="355" y="120"/>
                  </a:lnTo>
                  <a:lnTo>
                    <a:pt x="480" y="95"/>
                  </a:lnTo>
                  <a:lnTo>
                    <a:pt x="577" y="76"/>
                  </a:lnTo>
                  <a:lnTo>
                    <a:pt x="699" y="54"/>
                  </a:lnTo>
                  <a:lnTo>
                    <a:pt x="818" y="24"/>
                  </a:lnTo>
                  <a:lnTo>
                    <a:pt x="931" y="0"/>
                  </a:lnTo>
                  <a:lnTo>
                    <a:pt x="978" y="0"/>
                  </a:lnTo>
                  <a:lnTo>
                    <a:pt x="987" y="69"/>
                  </a:lnTo>
                  <a:lnTo>
                    <a:pt x="987" y="120"/>
                  </a:lnTo>
                  <a:lnTo>
                    <a:pt x="902" y="134"/>
                  </a:lnTo>
                  <a:lnTo>
                    <a:pt x="805" y="148"/>
                  </a:lnTo>
                  <a:lnTo>
                    <a:pt x="738" y="164"/>
                  </a:lnTo>
                  <a:lnTo>
                    <a:pt x="644" y="194"/>
                  </a:lnTo>
                  <a:lnTo>
                    <a:pt x="553" y="229"/>
                  </a:lnTo>
                  <a:lnTo>
                    <a:pt x="468" y="268"/>
                  </a:lnTo>
                  <a:lnTo>
                    <a:pt x="383" y="312"/>
                  </a:lnTo>
                  <a:lnTo>
                    <a:pt x="288" y="364"/>
                  </a:lnTo>
                  <a:lnTo>
                    <a:pt x="201" y="394"/>
                  </a:lnTo>
                  <a:lnTo>
                    <a:pt x="139" y="413"/>
                  </a:lnTo>
                  <a:lnTo>
                    <a:pt x="113" y="383"/>
                  </a:lnTo>
                  <a:lnTo>
                    <a:pt x="90" y="358"/>
                  </a:lnTo>
                  <a:lnTo>
                    <a:pt x="65" y="328"/>
                  </a:lnTo>
                  <a:lnTo>
                    <a:pt x="40" y="293"/>
                  </a:lnTo>
                  <a:lnTo>
                    <a:pt x="24" y="258"/>
                  </a:lnTo>
                  <a:lnTo>
                    <a:pt x="0" y="206"/>
                  </a:lnTo>
                  <a:close/>
                </a:path>
              </a:pathLst>
            </a:custGeom>
            <a:solidFill>
              <a:srgbClr val="FF7F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63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軟正黑體"/>
                <a:cs typeface="+mn-cs"/>
              </a:endParaRPr>
            </a:p>
          </p:txBody>
        </p:sp>
        <p:sp>
          <p:nvSpPr>
            <p:cNvPr id="7" name="Freeform 1184"/>
            <p:cNvSpPr>
              <a:spLocks/>
            </p:cNvSpPr>
            <p:nvPr/>
          </p:nvSpPr>
          <p:spPr bwMode="auto">
            <a:xfrm>
              <a:off x="792" y="3952"/>
              <a:ext cx="443" cy="214"/>
            </a:xfrm>
            <a:custGeom>
              <a:avLst/>
              <a:gdLst>
                <a:gd name="T0" fmla="*/ 0 w 791"/>
                <a:gd name="T1" fmla="*/ 1 h 339"/>
                <a:gd name="T2" fmla="*/ 1 w 791"/>
                <a:gd name="T3" fmla="*/ 1 h 339"/>
                <a:gd name="T4" fmla="*/ 1 w 791"/>
                <a:gd name="T5" fmla="*/ 1 h 339"/>
                <a:gd name="T6" fmla="*/ 1 w 791"/>
                <a:gd name="T7" fmla="*/ 1 h 339"/>
                <a:gd name="T8" fmla="*/ 1 w 791"/>
                <a:gd name="T9" fmla="*/ 1 h 339"/>
                <a:gd name="T10" fmla="*/ 1 w 791"/>
                <a:gd name="T11" fmla="*/ 1 h 339"/>
                <a:gd name="T12" fmla="*/ 1 w 791"/>
                <a:gd name="T13" fmla="*/ 1 h 339"/>
                <a:gd name="T14" fmla="*/ 1 w 791"/>
                <a:gd name="T15" fmla="*/ 1 h 339"/>
                <a:gd name="T16" fmla="*/ 1 w 791"/>
                <a:gd name="T17" fmla="*/ 1 h 339"/>
                <a:gd name="T18" fmla="*/ 1 w 791"/>
                <a:gd name="T19" fmla="*/ 1 h 339"/>
                <a:gd name="T20" fmla="*/ 1 w 791"/>
                <a:gd name="T21" fmla="*/ 1 h 339"/>
                <a:gd name="T22" fmla="*/ 1 w 791"/>
                <a:gd name="T23" fmla="*/ 0 h 339"/>
                <a:gd name="T24" fmla="*/ 1 w 791"/>
                <a:gd name="T25" fmla="*/ 1 h 339"/>
                <a:gd name="T26" fmla="*/ 1 w 791"/>
                <a:gd name="T27" fmla="*/ 1 h 339"/>
                <a:gd name="T28" fmla="*/ 1 w 791"/>
                <a:gd name="T29" fmla="*/ 1 h 339"/>
                <a:gd name="T30" fmla="*/ 1 w 791"/>
                <a:gd name="T31" fmla="*/ 1 h 339"/>
                <a:gd name="T32" fmla="*/ 1 w 791"/>
                <a:gd name="T33" fmla="*/ 1 h 339"/>
                <a:gd name="T34" fmla="*/ 1 w 791"/>
                <a:gd name="T35" fmla="*/ 1 h 339"/>
                <a:gd name="T36" fmla="*/ 1 w 791"/>
                <a:gd name="T37" fmla="*/ 1 h 339"/>
                <a:gd name="T38" fmla="*/ 1 w 791"/>
                <a:gd name="T39" fmla="*/ 1 h 339"/>
                <a:gd name="T40" fmla="*/ 1 w 791"/>
                <a:gd name="T41" fmla="*/ 1 h 339"/>
                <a:gd name="T42" fmla="*/ 1 w 791"/>
                <a:gd name="T43" fmla="*/ 1 h 339"/>
                <a:gd name="T44" fmla="*/ 1 w 791"/>
                <a:gd name="T45" fmla="*/ 1 h 339"/>
                <a:gd name="T46" fmla="*/ 1 w 791"/>
                <a:gd name="T47" fmla="*/ 1 h 339"/>
                <a:gd name="T48" fmla="*/ 1 w 791"/>
                <a:gd name="T49" fmla="*/ 1 h 339"/>
                <a:gd name="T50" fmla="*/ 1 w 791"/>
                <a:gd name="T51" fmla="*/ 1 h 339"/>
                <a:gd name="T52" fmla="*/ 1 w 791"/>
                <a:gd name="T53" fmla="*/ 1 h 339"/>
                <a:gd name="T54" fmla="*/ 1 w 791"/>
                <a:gd name="T55" fmla="*/ 1 h 339"/>
                <a:gd name="T56" fmla="*/ 1 w 791"/>
                <a:gd name="T57" fmla="*/ 1 h 339"/>
                <a:gd name="T58" fmla="*/ 0 w 791"/>
                <a:gd name="T59" fmla="*/ 1 h 339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w 791"/>
                <a:gd name="T91" fmla="*/ 0 h 339"/>
                <a:gd name="T92" fmla="*/ 791 w 791"/>
                <a:gd name="T93" fmla="*/ 339 h 339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T90" t="T91" r="T92" b="T93"/>
              <a:pathLst>
                <a:path w="791" h="339">
                  <a:moveTo>
                    <a:pt x="0" y="279"/>
                  </a:moveTo>
                  <a:lnTo>
                    <a:pt x="83" y="256"/>
                  </a:lnTo>
                  <a:lnTo>
                    <a:pt x="146" y="231"/>
                  </a:lnTo>
                  <a:lnTo>
                    <a:pt x="226" y="184"/>
                  </a:lnTo>
                  <a:lnTo>
                    <a:pt x="302" y="143"/>
                  </a:lnTo>
                  <a:lnTo>
                    <a:pt x="381" y="104"/>
                  </a:lnTo>
                  <a:lnTo>
                    <a:pt x="466" y="69"/>
                  </a:lnTo>
                  <a:lnTo>
                    <a:pt x="540" y="46"/>
                  </a:lnTo>
                  <a:lnTo>
                    <a:pt x="618" y="19"/>
                  </a:lnTo>
                  <a:lnTo>
                    <a:pt x="706" y="9"/>
                  </a:lnTo>
                  <a:lnTo>
                    <a:pt x="763" y="5"/>
                  </a:lnTo>
                  <a:lnTo>
                    <a:pt x="791" y="0"/>
                  </a:lnTo>
                  <a:lnTo>
                    <a:pt x="788" y="46"/>
                  </a:lnTo>
                  <a:lnTo>
                    <a:pt x="744" y="46"/>
                  </a:lnTo>
                  <a:lnTo>
                    <a:pt x="698" y="55"/>
                  </a:lnTo>
                  <a:lnTo>
                    <a:pt x="655" y="65"/>
                  </a:lnTo>
                  <a:lnTo>
                    <a:pt x="615" y="85"/>
                  </a:lnTo>
                  <a:lnTo>
                    <a:pt x="572" y="118"/>
                  </a:lnTo>
                  <a:lnTo>
                    <a:pt x="537" y="152"/>
                  </a:lnTo>
                  <a:lnTo>
                    <a:pt x="500" y="187"/>
                  </a:lnTo>
                  <a:lnTo>
                    <a:pt x="475" y="216"/>
                  </a:lnTo>
                  <a:lnTo>
                    <a:pt x="433" y="240"/>
                  </a:lnTo>
                  <a:lnTo>
                    <a:pt x="376" y="279"/>
                  </a:lnTo>
                  <a:lnTo>
                    <a:pt x="334" y="306"/>
                  </a:lnTo>
                  <a:lnTo>
                    <a:pt x="265" y="330"/>
                  </a:lnTo>
                  <a:lnTo>
                    <a:pt x="219" y="339"/>
                  </a:lnTo>
                  <a:lnTo>
                    <a:pt x="175" y="339"/>
                  </a:lnTo>
                  <a:lnTo>
                    <a:pt x="79" y="325"/>
                  </a:lnTo>
                  <a:lnTo>
                    <a:pt x="24" y="306"/>
                  </a:lnTo>
                  <a:lnTo>
                    <a:pt x="0" y="279"/>
                  </a:lnTo>
                  <a:close/>
                </a:path>
              </a:pathLst>
            </a:custGeom>
            <a:solidFill>
              <a:srgbClr val="FF5F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63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微軟正黑體"/>
                <a:cs typeface="+mn-cs"/>
              </a:endParaRPr>
            </a:p>
          </p:txBody>
        </p:sp>
      </p:grpSp>
      <p:sp>
        <p:nvSpPr>
          <p:cNvPr id="37895" name="Line 1188"/>
          <p:cNvSpPr>
            <a:spLocks noChangeShapeType="1"/>
          </p:cNvSpPr>
          <p:nvPr/>
        </p:nvSpPr>
        <p:spPr bwMode="auto">
          <a:xfrm flipH="1">
            <a:off x="3652577" y="3537772"/>
            <a:ext cx="5599572" cy="0"/>
          </a:xfrm>
          <a:prstGeom prst="line">
            <a:avLst/>
          </a:prstGeom>
          <a:noFill/>
          <a:ln w="7620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633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微軟正黑體"/>
              <a:cs typeface="+mn-cs"/>
            </a:endParaRPr>
          </a:p>
        </p:txBody>
      </p:sp>
      <p:sp>
        <p:nvSpPr>
          <p:cNvPr id="37896" name="Line 1190"/>
          <p:cNvSpPr>
            <a:spLocks noChangeShapeType="1"/>
          </p:cNvSpPr>
          <p:nvPr/>
        </p:nvSpPr>
        <p:spPr bwMode="auto">
          <a:xfrm flipH="1">
            <a:off x="4985802" y="1703637"/>
            <a:ext cx="720000" cy="1800000"/>
          </a:xfrm>
          <a:prstGeom prst="line">
            <a:avLst/>
          </a:prstGeom>
          <a:noFill/>
          <a:ln w="222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633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微軟正黑體"/>
              <a:cs typeface="+mn-cs"/>
            </a:endParaRPr>
          </a:p>
        </p:txBody>
      </p:sp>
      <p:sp>
        <p:nvSpPr>
          <p:cNvPr id="87" name="Text Box 1185"/>
          <p:cNvSpPr txBox="1">
            <a:spLocks noChangeArrowheads="1"/>
          </p:cNvSpPr>
          <p:nvPr/>
        </p:nvSpPr>
        <p:spPr bwMode="auto">
          <a:xfrm>
            <a:off x="5174784" y="1318643"/>
            <a:ext cx="1080000" cy="324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  <a:extLst/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Arial" charset="0"/>
              </a:rPr>
              <a:t>Man</a:t>
            </a:r>
            <a:endParaRPr kumimoji="0" lang="zh-TW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9999FF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Arial" charset="0"/>
            </a:endParaRPr>
          </a:p>
        </p:txBody>
      </p:sp>
      <p:sp>
        <p:nvSpPr>
          <p:cNvPr id="88" name="Text Box 1185"/>
          <p:cNvSpPr txBox="1">
            <a:spLocks noChangeArrowheads="1"/>
          </p:cNvSpPr>
          <p:nvPr/>
        </p:nvSpPr>
        <p:spPr bwMode="auto">
          <a:xfrm>
            <a:off x="5533971" y="5393601"/>
            <a:ext cx="1080000" cy="324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  <a:extLst/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Arial" charset="0"/>
              </a:rPr>
              <a:t>Method</a:t>
            </a:r>
            <a:endParaRPr kumimoji="0" lang="zh-TW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Arial" charset="0"/>
            </a:endParaRPr>
          </a:p>
        </p:txBody>
      </p:sp>
      <p:sp>
        <p:nvSpPr>
          <p:cNvPr id="89" name="Text Box 1185"/>
          <p:cNvSpPr txBox="1">
            <a:spLocks noChangeArrowheads="1"/>
          </p:cNvSpPr>
          <p:nvPr/>
        </p:nvSpPr>
        <p:spPr bwMode="auto">
          <a:xfrm>
            <a:off x="7608629" y="5393601"/>
            <a:ext cx="1080000" cy="324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  <a:extLst/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Arial" charset="0"/>
              </a:rPr>
              <a:t>Material</a:t>
            </a:r>
            <a:endParaRPr kumimoji="0" lang="zh-TW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9999FF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Arial" charset="0"/>
            </a:endParaRPr>
          </a:p>
        </p:txBody>
      </p:sp>
      <p:sp>
        <p:nvSpPr>
          <p:cNvPr id="91" name="Text Box 1185"/>
          <p:cNvSpPr txBox="1">
            <a:spLocks noChangeArrowheads="1"/>
          </p:cNvSpPr>
          <p:nvPr/>
        </p:nvSpPr>
        <p:spPr bwMode="auto">
          <a:xfrm>
            <a:off x="8000828" y="1318643"/>
            <a:ext cx="1080000" cy="324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  <a:extLst/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Arial" charset="0"/>
              </a:rPr>
              <a:t>Machine</a:t>
            </a:r>
            <a:endParaRPr kumimoji="0" lang="zh-TW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9999FF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Arial" charset="0"/>
            </a:endParaRPr>
          </a:p>
        </p:txBody>
      </p:sp>
      <p:sp>
        <p:nvSpPr>
          <p:cNvPr id="37901" name="Line 1190"/>
          <p:cNvSpPr>
            <a:spLocks noChangeShapeType="1"/>
          </p:cNvSpPr>
          <p:nvPr/>
        </p:nvSpPr>
        <p:spPr bwMode="auto">
          <a:xfrm flipH="1">
            <a:off x="7803890" y="1705406"/>
            <a:ext cx="720000" cy="1800000"/>
          </a:xfrm>
          <a:prstGeom prst="line">
            <a:avLst/>
          </a:prstGeom>
          <a:noFill/>
          <a:ln w="222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633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微軟正黑體"/>
              <a:cs typeface="+mn-cs"/>
            </a:endParaRPr>
          </a:p>
        </p:txBody>
      </p:sp>
      <p:sp>
        <p:nvSpPr>
          <p:cNvPr id="37915" name="Line 1192"/>
          <p:cNvSpPr>
            <a:spLocks noChangeShapeType="1"/>
          </p:cNvSpPr>
          <p:nvPr/>
        </p:nvSpPr>
        <p:spPr bwMode="auto">
          <a:xfrm flipH="1" flipV="1">
            <a:off x="5351749" y="3571216"/>
            <a:ext cx="716070" cy="1800000"/>
          </a:xfrm>
          <a:prstGeom prst="line">
            <a:avLst/>
          </a:prstGeom>
          <a:noFill/>
          <a:ln w="222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633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微軟正黑體"/>
              <a:cs typeface="+mn-cs"/>
            </a:endParaRPr>
          </a:p>
        </p:txBody>
      </p:sp>
      <p:sp>
        <p:nvSpPr>
          <p:cNvPr id="37916" name="Line 1194"/>
          <p:cNvSpPr>
            <a:spLocks noChangeShapeType="1"/>
          </p:cNvSpPr>
          <p:nvPr/>
        </p:nvSpPr>
        <p:spPr bwMode="auto">
          <a:xfrm>
            <a:off x="5302736" y="4562239"/>
            <a:ext cx="389722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633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sp>
        <p:nvSpPr>
          <p:cNvPr id="37917" name="Line 1194"/>
          <p:cNvSpPr>
            <a:spLocks noChangeShapeType="1"/>
          </p:cNvSpPr>
          <p:nvPr/>
        </p:nvSpPr>
        <p:spPr bwMode="auto">
          <a:xfrm>
            <a:off x="5437283" y="4934694"/>
            <a:ext cx="389722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633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sp>
        <p:nvSpPr>
          <p:cNvPr id="37903" name="Line 1192"/>
          <p:cNvSpPr>
            <a:spLocks noChangeShapeType="1"/>
          </p:cNvSpPr>
          <p:nvPr/>
        </p:nvSpPr>
        <p:spPr bwMode="auto">
          <a:xfrm flipH="1" flipV="1">
            <a:off x="7426135" y="3571351"/>
            <a:ext cx="720000" cy="1800000"/>
          </a:xfrm>
          <a:prstGeom prst="line">
            <a:avLst/>
          </a:prstGeom>
          <a:noFill/>
          <a:ln w="222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633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微軟正黑體"/>
              <a:cs typeface="+mn-cs"/>
            </a:endParaRPr>
          </a:p>
        </p:txBody>
      </p:sp>
      <p:sp>
        <p:nvSpPr>
          <p:cNvPr id="57" name="文字方塊 1"/>
          <p:cNvSpPr txBox="1">
            <a:spLocks noChangeArrowheads="1"/>
          </p:cNvSpPr>
          <p:nvPr/>
        </p:nvSpPr>
        <p:spPr bwMode="auto">
          <a:xfrm>
            <a:off x="6320470" y="2411811"/>
            <a:ext cx="1443024" cy="301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500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 sz="1500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 sz="1500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 sz="1500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 sz="1500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500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500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500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500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3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Miss operation</a:t>
            </a:r>
            <a:endParaRPr kumimoji="1" lang="zh-TW" altLang="en-US" sz="13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sp>
        <p:nvSpPr>
          <p:cNvPr id="37905" name="Line 1194"/>
          <p:cNvSpPr>
            <a:spLocks noChangeShapeType="1"/>
          </p:cNvSpPr>
          <p:nvPr/>
        </p:nvSpPr>
        <p:spPr bwMode="auto">
          <a:xfrm flipH="1">
            <a:off x="5387594" y="2555796"/>
            <a:ext cx="969019" cy="14398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633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sp>
        <p:nvSpPr>
          <p:cNvPr id="52" name="文字方塊 1"/>
          <p:cNvSpPr txBox="1">
            <a:spLocks noChangeArrowheads="1"/>
          </p:cNvSpPr>
          <p:nvPr/>
        </p:nvSpPr>
        <p:spPr bwMode="auto">
          <a:xfrm>
            <a:off x="2918767" y="4785816"/>
            <a:ext cx="2554674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500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 sz="1500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 sz="1500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 sz="1500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 sz="1500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500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500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500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500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3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Processing data inefficiently</a:t>
            </a:r>
            <a:endParaRPr kumimoji="1" lang="zh-TW" altLang="en-US" sz="13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sp>
        <p:nvSpPr>
          <p:cNvPr id="37908" name="Line 1194"/>
          <p:cNvSpPr>
            <a:spLocks noChangeShapeType="1"/>
          </p:cNvSpPr>
          <p:nvPr/>
        </p:nvSpPr>
        <p:spPr bwMode="auto">
          <a:xfrm>
            <a:off x="5725960" y="2564435"/>
            <a:ext cx="277890" cy="283651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633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sp>
        <p:nvSpPr>
          <p:cNvPr id="45" name="文字方塊 1"/>
          <p:cNvSpPr txBox="1">
            <a:spLocks noChangeArrowheads="1"/>
          </p:cNvSpPr>
          <p:nvPr/>
        </p:nvSpPr>
        <p:spPr bwMode="auto">
          <a:xfrm>
            <a:off x="5219211" y="2840580"/>
            <a:ext cx="1542410" cy="2459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500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 sz="1500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 sz="1500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 sz="1500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 sz="1500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500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500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500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500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998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Paste wrong location</a:t>
            </a:r>
            <a:endParaRPr kumimoji="1" lang="zh-TW" altLang="en-US" sz="998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sp>
        <p:nvSpPr>
          <p:cNvPr id="37910" name="Line 1194"/>
          <p:cNvSpPr>
            <a:spLocks noChangeShapeType="1"/>
          </p:cNvSpPr>
          <p:nvPr/>
        </p:nvSpPr>
        <p:spPr bwMode="auto">
          <a:xfrm flipV="1">
            <a:off x="6024008" y="2323980"/>
            <a:ext cx="200139" cy="247654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633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sp>
        <p:nvSpPr>
          <p:cNvPr id="47" name="文字方塊 1"/>
          <p:cNvSpPr txBox="1">
            <a:spLocks noChangeArrowheads="1"/>
          </p:cNvSpPr>
          <p:nvPr/>
        </p:nvSpPr>
        <p:spPr bwMode="auto">
          <a:xfrm>
            <a:off x="5530012" y="2068605"/>
            <a:ext cx="1909498" cy="2459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500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 sz="1500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 sz="1500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 sz="1500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 sz="1500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500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500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500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500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998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Classify device not enough</a:t>
            </a:r>
            <a:endParaRPr kumimoji="1" lang="zh-TW" altLang="en-US" sz="998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740033" y="2238966"/>
            <a:ext cx="1808450" cy="2344074"/>
          </a:xfrm>
          <a:prstGeom prst="rect">
            <a:avLst/>
          </a:prstGeom>
          <a:solidFill>
            <a:schemeClr val="bg1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633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軟正黑體"/>
              <a:cs typeface="+mn-cs"/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9272900" y="2358639"/>
            <a:ext cx="1374623" cy="2162653"/>
          </a:xfrm>
          <a:prstGeom prst="rect">
            <a:avLst/>
          </a:prstGeom>
          <a:solidFill>
            <a:schemeClr val="bg1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633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軟正黑體"/>
              <a:cs typeface="+mn-cs"/>
            </a:endParaRPr>
          </a:p>
        </p:txBody>
      </p:sp>
      <p:sp>
        <p:nvSpPr>
          <p:cNvPr id="53" name="文字方塊 1"/>
          <p:cNvSpPr txBox="1">
            <a:spLocks noChangeArrowheads="1"/>
          </p:cNvSpPr>
          <p:nvPr/>
        </p:nvSpPr>
        <p:spPr bwMode="auto">
          <a:xfrm>
            <a:off x="1155014" y="3320216"/>
            <a:ext cx="239213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500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 sz="1500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 sz="1500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 sz="1500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 sz="1500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500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500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500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500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微軟正黑體" panose="020B0604030504040204" pitchFamily="34" charset="-120"/>
                <a:cs typeface="+mn-cs"/>
              </a:rPr>
              <a:t>Engineers </a:t>
            </a:r>
            <a:r>
              <a:rPr kumimoji="1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微軟正黑體" panose="020B0604030504040204" pitchFamily="34" charset="-120"/>
                <a:cs typeface="+mn-cs"/>
              </a:rPr>
              <a:t>r</a:t>
            </a:r>
            <a:r>
              <a:rPr kumimoji="1" lang="en-US" altLang="zh-TW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微軟正黑體" panose="020B0604030504040204" pitchFamily="34" charset="-120"/>
                <a:cs typeface="+mn-cs"/>
              </a:rPr>
              <a:t>educe </a:t>
            </a:r>
            <a:r>
              <a:rPr kumimoji="1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微軟正黑體" panose="020B0604030504040204" pitchFamily="34" charset="-120"/>
                <a:cs typeface="+mn-cs"/>
              </a:rPr>
              <a:t>the </a:t>
            </a:r>
            <a:r>
              <a:rPr kumimoji="1" lang="en-US" altLang="zh-TW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微軟正黑體" panose="020B0604030504040204" pitchFamily="34" charset="-120"/>
                <a:cs typeface="+mn-cs"/>
              </a:rPr>
              <a:t>output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微軟正黑體" panose="020B0604030504040204" pitchFamily="34" charset="-120"/>
                <a:cs typeface="+mn-cs"/>
              </a:rPr>
              <a:t>by </a:t>
            </a:r>
            <a:r>
              <a:rPr kumimoji="1" lang="en-US" altLang="zh-TW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微軟正黑體" panose="020B0604030504040204" pitchFamily="34" charset="-120"/>
                <a:cs typeface="+mn-cs"/>
              </a:rPr>
              <a:t>a weekly </a:t>
            </a:r>
            <a:r>
              <a:rPr kumimoji="1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微軟正黑體" panose="020B0604030504040204" pitchFamily="34" charset="-120"/>
                <a:cs typeface="+mn-cs"/>
              </a:rPr>
              <a:t>round</a:t>
            </a:r>
            <a:endParaRPr kumimoji="1" lang="zh-TW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graphicFrame>
        <p:nvGraphicFramePr>
          <p:cNvPr id="56" name="表格 55"/>
          <p:cNvGraphicFramePr>
            <a:graphicFrameLocks noGrp="1"/>
          </p:cNvGraphicFramePr>
          <p:nvPr>
            <p:extLst/>
          </p:nvPr>
        </p:nvGraphicFramePr>
        <p:xfrm>
          <a:off x="696000" y="382923"/>
          <a:ext cx="10800000" cy="36000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350000">
                  <a:extLst>
                    <a:ext uri="{9D8B030D-6E8A-4147-A177-3AD203B41FA5}">
                      <a16:colId xmlns:a16="http://schemas.microsoft.com/office/drawing/2014/main" val="655906935"/>
                    </a:ext>
                  </a:extLst>
                </a:gridCol>
                <a:gridCol w="1350000">
                  <a:extLst>
                    <a:ext uri="{9D8B030D-6E8A-4147-A177-3AD203B41FA5}">
                      <a16:colId xmlns:a16="http://schemas.microsoft.com/office/drawing/2014/main" val="1591410348"/>
                    </a:ext>
                  </a:extLst>
                </a:gridCol>
                <a:gridCol w="1350000">
                  <a:extLst>
                    <a:ext uri="{9D8B030D-6E8A-4147-A177-3AD203B41FA5}">
                      <a16:colId xmlns:a16="http://schemas.microsoft.com/office/drawing/2014/main" val="2835418310"/>
                    </a:ext>
                  </a:extLst>
                </a:gridCol>
                <a:gridCol w="1350000">
                  <a:extLst>
                    <a:ext uri="{9D8B030D-6E8A-4147-A177-3AD203B41FA5}">
                      <a16:colId xmlns:a16="http://schemas.microsoft.com/office/drawing/2014/main" val="512218169"/>
                    </a:ext>
                  </a:extLst>
                </a:gridCol>
                <a:gridCol w="1350000">
                  <a:extLst>
                    <a:ext uri="{9D8B030D-6E8A-4147-A177-3AD203B41FA5}">
                      <a16:colId xmlns:a16="http://schemas.microsoft.com/office/drawing/2014/main" val="2263284470"/>
                    </a:ext>
                  </a:extLst>
                </a:gridCol>
                <a:gridCol w="1350000">
                  <a:extLst>
                    <a:ext uri="{9D8B030D-6E8A-4147-A177-3AD203B41FA5}">
                      <a16:colId xmlns:a16="http://schemas.microsoft.com/office/drawing/2014/main" val="2988542659"/>
                    </a:ext>
                  </a:extLst>
                </a:gridCol>
                <a:gridCol w="1350000">
                  <a:extLst>
                    <a:ext uri="{9D8B030D-6E8A-4147-A177-3AD203B41FA5}">
                      <a16:colId xmlns:a16="http://schemas.microsoft.com/office/drawing/2014/main" val="2478687398"/>
                    </a:ext>
                  </a:extLst>
                </a:gridCol>
                <a:gridCol w="1350000">
                  <a:extLst>
                    <a:ext uri="{9D8B030D-6E8A-4147-A177-3AD203B41FA5}">
                      <a16:colId xmlns:a16="http://schemas.microsoft.com/office/drawing/2014/main" val="2021352842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aseline="0" dirty="0" smtClean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微軟正黑體" panose="020B0604030504040204" pitchFamily="34" charset="-120"/>
                        </a:rPr>
                        <a:t>1. </a:t>
                      </a:r>
                      <a:r>
                        <a:rPr lang="zh-TW" altLang="en-US" sz="1400" baseline="0" dirty="0" smtClean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微軟正黑體" panose="020B0604030504040204" pitchFamily="34" charset="-120"/>
                        </a:rPr>
                        <a:t>主題選定</a:t>
                      </a:r>
                      <a:endParaRPr lang="zh-TW" altLang="en-US" sz="1400" baseline="0" dirty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aseline="0" dirty="0" smtClean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微軟正黑體" panose="020B0604030504040204" pitchFamily="34" charset="-120"/>
                        </a:rPr>
                        <a:t>2</a:t>
                      </a:r>
                      <a:r>
                        <a:rPr lang="en-US" altLang="zh-TW" sz="1400" b="1" kern="1200" baseline="0" dirty="0" smtClean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微軟正黑體" panose="020B0604030504040204" pitchFamily="34" charset="-120"/>
                          <a:cs typeface="+mn-cs"/>
                        </a:rPr>
                        <a:t>.</a:t>
                      </a:r>
                      <a:r>
                        <a:rPr lang="zh-TW" altLang="en-US" sz="1400" b="1" kern="1200" baseline="0" dirty="0" smtClean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微軟正黑體" panose="020B0604030504040204" pitchFamily="34" charset="-120"/>
                          <a:cs typeface="+mn-cs"/>
                        </a:rPr>
                        <a:t> 選定理由</a:t>
                      </a:r>
                      <a:endParaRPr lang="zh-TW" altLang="en-US" sz="1400" b="1" kern="1200" baseline="0" dirty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altLang="zh-TW" sz="1400" b="1" kern="1200" baseline="0" dirty="0" smtClean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微軟正黑體" panose="020B0604030504040204" pitchFamily="34" charset="-120"/>
                          <a:cs typeface="+mn-cs"/>
                        </a:rPr>
                        <a:t>3.</a:t>
                      </a:r>
                      <a:r>
                        <a:rPr lang="zh-TW" altLang="en-US" sz="1400" b="1" kern="1200" baseline="0" dirty="0" smtClean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微軟正黑體" panose="020B0604030504040204" pitchFamily="34" charset="-120"/>
                          <a:cs typeface="+mn-cs"/>
                        </a:rPr>
                        <a:t> 目前現況</a:t>
                      </a:r>
                      <a:endParaRPr lang="zh-TW" altLang="en-US" sz="1400" b="1" kern="1200" baseline="0" dirty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aseline="0" dirty="0" smtClean="0">
                          <a:solidFill>
                            <a:schemeClr val="bg1"/>
                          </a:solidFill>
                          <a:latin typeface="Microsoft YaHei" panose="020B0503020204020204" pitchFamily="34" charset="-122"/>
                          <a:ea typeface="微軟正黑體" panose="020B0604030504040204" pitchFamily="34" charset="-120"/>
                        </a:rPr>
                        <a:t>4.</a:t>
                      </a:r>
                      <a:r>
                        <a:rPr lang="zh-TW" altLang="en-US" sz="1400" baseline="0" dirty="0" smtClean="0">
                          <a:solidFill>
                            <a:schemeClr val="bg1"/>
                          </a:solidFill>
                          <a:latin typeface="Microsoft YaHei" panose="020B0503020204020204" pitchFamily="34" charset="-122"/>
                          <a:ea typeface="微軟正黑體" panose="020B0604030504040204" pitchFamily="34" charset="-120"/>
                        </a:rPr>
                        <a:t> 原因分析</a:t>
                      </a:r>
                      <a:endParaRPr lang="zh-TW" altLang="en-US" sz="1400" baseline="0" dirty="0">
                        <a:solidFill>
                          <a:schemeClr val="bg1"/>
                        </a:solidFill>
                        <a:latin typeface="Microsoft YaHei" panose="020B0503020204020204" pitchFamily="34" charset="-122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aseline="0" dirty="0" smtClean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微軟正黑體" panose="020B0604030504040204" pitchFamily="34" charset="-120"/>
                        </a:rPr>
                        <a:t>5.</a:t>
                      </a:r>
                      <a:r>
                        <a:rPr lang="zh-TW" altLang="en-US" sz="1400" baseline="0" dirty="0" smtClean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微軟正黑體" panose="020B0604030504040204" pitchFamily="34" charset="-120"/>
                        </a:rPr>
                        <a:t> 評估與執行</a:t>
                      </a:r>
                      <a:endParaRPr lang="zh-TW" altLang="en-US" sz="1400" baseline="0" dirty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aseline="0" dirty="0" smtClean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微軟正黑體" panose="020B0604030504040204" pitchFamily="34" charset="-120"/>
                        </a:rPr>
                        <a:t>6.</a:t>
                      </a:r>
                      <a:r>
                        <a:rPr lang="zh-TW" altLang="en-US" sz="1400" baseline="0" dirty="0" smtClean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微軟正黑體" panose="020B0604030504040204" pitchFamily="34" charset="-120"/>
                        </a:rPr>
                        <a:t> 效果確認</a:t>
                      </a:r>
                      <a:endParaRPr lang="zh-TW" altLang="en-US" sz="1400" baseline="0" dirty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aseline="0" dirty="0" smtClean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微軟正黑體" panose="020B0604030504040204" pitchFamily="34" charset="-120"/>
                        </a:rPr>
                        <a:t>7.</a:t>
                      </a:r>
                      <a:r>
                        <a:rPr lang="zh-TW" altLang="en-US" sz="1400" baseline="0" dirty="0" smtClean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微軟正黑體" panose="020B0604030504040204" pitchFamily="34" charset="-120"/>
                        </a:rPr>
                        <a:t> 標準化</a:t>
                      </a:r>
                      <a:endParaRPr lang="zh-TW" altLang="en-US" sz="1400" baseline="0" dirty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aseline="0" dirty="0" smtClean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微軟正黑體" panose="020B0604030504040204" pitchFamily="34" charset="-120"/>
                        </a:rPr>
                        <a:t>8.</a:t>
                      </a:r>
                      <a:r>
                        <a:rPr lang="zh-TW" altLang="en-US" sz="1400" baseline="0" dirty="0" smtClean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微軟正黑體" panose="020B0604030504040204" pitchFamily="34" charset="-120"/>
                        </a:rPr>
                        <a:t> 殘留問題</a:t>
                      </a:r>
                      <a:endParaRPr lang="zh-TW" altLang="en-US" sz="1400" baseline="0" dirty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4931276"/>
                  </a:ext>
                </a:extLst>
              </a:tr>
            </a:tbl>
          </a:graphicData>
        </a:graphic>
      </p:graphicFrame>
      <p:sp>
        <p:nvSpPr>
          <p:cNvPr id="62" name="文字方塊 1"/>
          <p:cNvSpPr txBox="1">
            <a:spLocks noChangeArrowheads="1"/>
          </p:cNvSpPr>
          <p:nvPr/>
        </p:nvSpPr>
        <p:spPr bwMode="auto">
          <a:xfrm>
            <a:off x="3175024" y="4423127"/>
            <a:ext cx="215931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500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 sz="1500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 sz="1500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 sz="1500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 sz="1500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500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500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500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500" b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3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Inflexible excel formula</a:t>
            </a:r>
            <a:endParaRPr kumimoji="1" lang="zh-TW" altLang="en-US" sz="13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46386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696001" y="1388356"/>
            <a:ext cx="3093924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TW" alt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Compare requirements to database</a:t>
            </a:r>
            <a:endParaRPr kumimoji="0" lang="en-US" altLang="zh-TW" sz="1200" b="1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TW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Programming by engineer logic</a:t>
            </a:r>
          </a:p>
          <a:p>
            <a:pPr marL="171450" marR="0" lvl="0" indent="-17145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TW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Data Studio present automation</a:t>
            </a:r>
            <a:endParaRPr kumimoji="0" lang="zh-TW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sp>
        <p:nvSpPr>
          <p:cNvPr id="16" name="流程圖: 接點 15"/>
          <p:cNvSpPr/>
          <p:nvPr/>
        </p:nvSpPr>
        <p:spPr>
          <a:xfrm>
            <a:off x="786509" y="3535662"/>
            <a:ext cx="720000" cy="720000"/>
          </a:xfrm>
          <a:prstGeom prst="flowChartConnector">
            <a:avLst/>
          </a:prstGeom>
          <a:noFill/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軟正黑體"/>
              <a:cs typeface="+mn-cs"/>
            </a:endParaRPr>
          </a:p>
        </p:txBody>
      </p:sp>
      <p:sp>
        <p:nvSpPr>
          <p:cNvPr id="19" name="流程圖: 接點 18"/>
          <p:cNvSpPr/>
          <p:nvPr/>
        </p:nvSpPr>
        <p:spPr>
          <a:xfrm>
            <a:off x="786509" y="4728936"/>
            <a:ext cx="720000" cy="720000"/>
          </a:xfrm>
          <a:prstGeom prst="flowChartConnector">
            <a:avLst/>
          </a:prstGeom>
          <a:solidFill>
            <a:srgbClr val="BFCFEB"/>
          </a:solidFill>
          <a:ln w="28575">
            <a:solidFill>
              <a:srgbClr val="BFCF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軟正黑體"/>
              <a:cs typeface="+mn-cs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704627" y="3726383"/>
            <a:ext cx="901016" cy="3213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D</a:t>
            </a:r>
            <a:r>
              <a:rPr kumimoji="0" lang="zh-TW" alt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atabase</a:t>
            </a:r>
            <a:endParaRPr kumimoji="0" lang="zh-TW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813725" y="4925237"/>
            <a:ext cx="665567" cy="3273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Logic</a:t>
            </a:r>
            <a:endParaRPr kumimoji="0" lang="en-US" altLang="zh-TW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cxnSp>
        <p:nvCxnSpPr>
          <p:cNvPr id="22" name="直線接點 21"/>
          <p:cNvCxnSpPr>
            <a:stCxn id="16" idx="4"/>
            <a:endCxn id="19" idx="0"/>
          </p:cNvCxnSpPr>
          <p:nvPr/>
        </p:nvCxnSpPr>
        <p:spPr>
          <a:xfrm>
            <a:off x="1146509" y="4255662"/>
            <a:ext cx="0" cy="473274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/>
          <p:cNvSpPr/>
          <p:nvPr/>
        </p:nvSpPr>
        <p:spPr>
          <a:xfrm>
            <a:off x="1146508" y="4314573"/>
            <a:ext cx="787395" cy="318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mapping</a:t>
            </a:r>
            <a:endParaRPr kumimoji="0" lang="en-US" altLang="zh-TW" sz="11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cxnSp>
        <p:nvCxnSpPr>
          <p:cNvPr id="26" name="肘形接點 25"/>
          <p:cNvCxnSpPr/>
          <p:nvPr/>
        </p:nvCxnSpPr>
        <p:spPr>
          <a:xfrm>
            <a:off x="1530490" y="3895662"/>
            <a:ext cx="12700" cy="1224000"/>
          </a:xfrm>
          <a:prstGeom prst="bentConnector3">
            <a:avLst>
              <a:gd name="adj1" fmla="val 12076362"/>
            </a:avLst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矩形 31"/>
          <p:cNvSpPr/>
          <p:nvPr/>
        </p:nvSpPr>
        <p:spPr>
          <a:xfrm>
            <a:off x="1670755" y="3606541"/>
            <a:ext cx="1510350" cy="318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automated updates</a:t>
            </a:r>
            <a:endParaRPr kumimoji="0" lang="en-US" altLang="zh-TW" sz="11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1508923" y="3697257"/>
            <a:ext cx="288862" cy="31829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&gt;</a:t>
            </a:r>
            <a:endParaRPr kumimoji="0" lang="en-US" altLang="zh-TW" sz="11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1526507" y="4925603"/>
            <a:ext cx="288862" cy="31829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&gt;</a:t>
            </a:r>
            <a:endParaRPr kumimoji="0" lang="en-US" altLang="zh-TW" sz="11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grpSp>
        <p:nvGrpSpPr>
          <p:cNvPr id="39" name="群組 38"/>
          <p:cNvGrpSpPr/>
          <p:nvPr/>
        </p:nvGrpSpPr>
        <p:grpSpPr>
          <a:xfrm>
            <a:off x="2779622" y="4059551"/>
            <a:ext cx="1026884" cy="900000"/>
            <a:chOff x="2881643" y="3111411"/>
            <a:chExt cx="1026884" cy="900000"/>
          </a:xfrm>
        </p:grpSpPr>
        <p:sp>
          <p:nvSpPr>
            <p:cNvPr id="40" name="流程圖: 接點 39"/>
            <p:cNvSpPr/>
            <p:nvPr/>
          </p:nvSpPr>
          <p:spPr>
            <a:xfrm>
              <a:off x="2940249" y="3111411"/>
              <a:ext cx="900000" cy="900000"/>
            </a:xfrm>
            <a:prstGeom prst="flowChartConnector">
              <a:avLst/>
            </a:prstGeom>
            <a:solidFill>
              <a:srgbClr val="0033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軟正黑體"/>
                <a:cs typeface="+mn-cs"/>
              </a:endParaRPr>
            </a:p>
          </p:txBody>
        </p:sp>
        <p:sp>
          <p:nvSpPr>
            <p:cNvPr id="41" name="矩形 40"/>
            <p:cNvSpPr/>
            <p:nvPr/>
          </p:nvSpPr>
          <p:spPr>
            <a:xfrm>
              <a:off x="2881643" y="3330578"/>
              <a:ext cx="1026884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  <a:cs typeface="+mn-cs"/>
                </a:rPr>
                <a:t>Summary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  <a:cs typeface="+mn-cs"/>
                </a:rPr>
                <a:t>Dashboard</a:t>
              </a:r>
              <a:endParaRPr kumimoji="0" lang="zh-TW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endParaRPr>
            </a:p>
          </p:txBody>
        </p:sp>
      </p:grpSp>
      <p:graphicFrame>
        <p:nvGraphicFramePr>
          <p:cNvPr id="21" name="表格 20"/>
          <p:cNvGraphicFramePr>
            <a:graphicFrameLocks noGrp="1"/>
          </p:cNvGraphicFramePr>
          <p:nvPr>
            <p:extLst/>
          </p:nvPr>
        </p:nvGraphicFramePr>
        <p:xfrm>
          <a:off x="696000" y="382923"/>
          <a:ext cx="10800000" cy="36000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350000">
                  <a:extLst>
                    <a:ext uri="{9D8B030D-6E8A-4147-A177-3AD203B41FA5}">
                      <a16:colId xmlns:a16="http://schemas.microsoft.com/office/drawing/2014/main" val="655906935"/>
                    </a:ext>
                  </a:extLst>
                </a:gridCol>
                <a:gridCol w="1350000">
                  <a:extLst>
                    <a:ext uri="{9D8B030D-6E8A-4147-A177-3AD203B41FA5}">
                      <a16:colId xmlns:a16="http://schemas.microsoft.com/office/drawing/2014/main" val="1591410348"/>
                    </a:ext>
                  </a:extLst>
                </a:gridCol>
                <a:gridCol w="1350000">
                  <a:extLst>
                    <a:ext uri="{9D8B030D-6E8A-4147-A177-3AD203B41FA5}">
                      <a16:colId xmlns:a16="http://schemas.microsoft.com/office/drawing/2014/main" val="2835418310"/>
                    </a:ext>
                  </a:extLst>
                </a:gridCol>
                <a:gridCol w="1350000">
                  <a:extLst>
                    <a:ext uri="{9D8B030D-6E8A-4147-A177-3AD203B41FA5}">
                      <a16:colId xmlns:a16="http://schemas.microsoft.com/office/drawing/2014/main" val="512218169"/>
                    </a:ext>
                  </a:extLst>
                </a:gridCol>
                <a:gridCol w="1350000">
                  <a:extLst>
                    <a:ext uri="{9D8B030D-6E8A-4147-A177-3AD203B41FA5}">
                      <a16:colId xmlns:a16="http://schemas.microsoft.com/office/drawing/2014/main" val="2263284470"/>
                    </a:ext>
                  </a:extLst>
                </a:gridCol>
                <a:gridCol w="1350000">
                  <a:extLst>
                    <a:ext uri="{9D8B030D-6E8A-4147-A177-3AD203B41FA5}">
                      <a16:colId xmlns:a16="http://schemas.microsoft.com/office/drawing/2014/main" val="2988542659"/>
                    </a:ext>
                  </a:extLst>
                </a:gridCol>
                <a:gridCol w="1350000">
                  <a:extLst>
                    <a:ext uri="{9D8B030D-6E8A-4147-A177-3AD203B41FA5}">
                      <a16:colId xmlns:a16="http://schemas.microsoft.com/office/drawing/2014/main" val="2478687398"/>
                    </a:ext>
                  </a:extLst>
                </a:gridCol>
                <a:gridCol w="1350000">
                  <a:extLst>
                    <a:ext uri="{9D8B030D-6E8A-4147-A177-3AD203B41FA5}">
                      <a16:colId xmlns:a16="http://schemas.microsoft.com/office/drawing/2014/main" val="2021352842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aseline="0" dirty="0" smtClean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微軟正黑體" panose="020B0604030504040204" pitchFamily="34" charset="-120"/>
                        </a:rPr>
                        <a:t>1. </a:t>
                      </a:r>
                      <a:r>
                        <a:rPr lang="zh-TW" altLang="en-US" sz="1400" baseline="0" dirty="0" smtClean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微軟正黑體" panose="020B0604030504040204" pitchFamily="34" charset="-120"/>
                        </a:rPr>
                        <a:t>主題選定</a:t>
                      </a:r>
                      <a:endParaRPr lang="zh-TW" altLang="en-US" sz="1400" baseline="0" dirty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aseline="0" dirty="0" smtClean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微軟正黑體" panose="020B0604030504040204" pitchFamily="34" charset="-120"/>
                        </a:rPr>
                        <a:t>2</a:t>
                      </a:r>
                      <a:r>
                        <a:rPr lang="en-US" altLang="zh-TW" sz="1400" b="1" kern="1200" baseline="0" dirty="0" smtClean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微軟正黑體" panose="020B0604030504040204" pitchFamily="34" charset="-120"/>
                          <a:cs typeface="+mn-cs"/>
                        </a:rPr>
                        <a:t>.</a:t>
                      </a:r>
                      <a:r>
                        <a:rPr lang="zh-TW" altLang="en-US" sz="1400" b="1" kern="1200" baseline="0" dirty="0" smtClean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微軟正黑體" panose="020B0604030504040204" pitchFamily="34" charset="-120"/>
                          <a:cs typeface="+mn-cs"/>
                        </a:rPr>
                        <a:t> 選定理由</a:t>
                      </a:r>
                      <a:endParaRPr lang="zh-TW" altLang="en-US" sz="1400" b="1" kern="1200" baseline="0" dirty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altLang="zh-TW" sz="1400" b="1" kern="1200" baseline="0" dirty="0" smtClean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微軟正黑體" panose="020B0604030504040204" pitchFamily="34" charset="-120"/>
                          <a:cs typeface="+mn-cs"/>
                        </a:rPr>
                        <a:t>3.</a:t>
                      </a:r>
                      <a:r>
                        <a:rPr lang="zh-TW" altLang="en-US" sz="1400" b="1" kern="1200" baseline="0" dirty="0" smtClean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微軟正黑體" panose="020B0604030504040204" pitchFamily="34" charset="-120"/>
                          <a:cs typeface="+mn-cs"/>
                        </a:rPr>
                        <a:t> 目前現況</a:t>
                      </a:r>
                      <a:endParaRPr lang="zh-TW" altLang="en-US" sz="1400" b="1" kern="1200" baseline="0" dirty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aseline="0" dirty="0" smtClean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微軟正黑體" panose="020B0604030504040204" pitchFamily="34" charset="-120"/>
                        </a:rPr>
                        <a:t>4.</a:t>
                      </a:r>
                      <a:r>
                        <a:rPr lang="zh-TW" altLang="en-US" sz="1400" baseline="0" dirty="0" smtClean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微軟正黑體" panose="020B0604030504040204" pitchFamily="34" charset="-120"/>
                        </a:rPr>
                        <a:t> 原因分析</a:t>
                      </a:r>
                      <a:endParaRPr lang="zh-TW" altLang="en-US" sz="1400" baseline="0" dirty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aseline="0" dirty="0" smtClean="0">
                          <a:solidFill>
                            <a:schemeClr val="bg1"/>
                          </a:solidFill>
                          <a:latin typeface="Microsoft YaHei" panose="020B0503020204020204" pitchFamily="34" charset="-122"/>
                          <a:ea typeface="微軟正黑體" panose="020B0604030504040204" pitchFamily="34" charset="-120"/>
                        </a:rPr>
                        <a:t>5.</a:t>
                      </a:r>
                      <a:r>
                        <a:rPr lang="zh-TW" altLang="en-US" sz="1400" baseline="0" dirty="0" smtClean="0">
                          <a:solidFill>
                            <a:schemeClr val="bg1"/>
                          </a:solidFill>
                          <a:latin typeface="Microsoft YaHei" panose="020B0503020204020204" pitchFamily="34" charset="-122"/>
                          <a:ea typeface="微軟正黑體" panose="020B0604030504040204" pitchFamily="34" charset="-120"/>
                        </a:rPr>
                        <a:t> 評估與執行</a:t>
                      </a:r>
                      <a:endParaRPr lang="zh-TW" altLang="en-US" sz="1400" baseline="0" dirty="0">
                        <a:solidFill>
                          <a:schemeClr val="bg1"/>
                        </a:solidFill>
                        <a:latin typeface="Microsoft YaHei" panose="020B0503020204020204" pitchFamily="34" charset="-122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aseline="0" dirty="0" smtClean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微軟正黑體" panose="020B0604030504040204" pitchFamily="34" charset="-120"/>
                        </a:rPr>
                        <a:t>6.</a:t>
                      </a:r>
                      <a:r>
                        <a:rPr lang="zh-TW" altLang="en-US" sz="1400" baseline="0" dirty="0" smtClean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微軟正黑體" panose="020B0604030504040204" pitchFamily="34" charset="-120"/>
                        </a:rPr>
                        <a:t> 效果確認</a:t>
                      </a:r>
                      <a:endParaRPr lang="zh-TW" altLang="en-US" sz="1400" baseline="0" dirty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aseline="0" dirty="0" smtClean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微軟正黑體" panose="020B0604030504040204" pitchFamily="34" charset="-120"/>
                        </a:rPr>
                        <a:t>7.</a:t>
                      </a:r>
                      <a:r>
                        <a:rPr lang="zh-TW" altLang="en-US" sz="1400" baseline="0" dirty="0" smtClean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微軟正黑體" panose="020B0604030504040204" pitchFamily="34" charset="-120"/>
                        </a:rPr>
                        <a:t> 標準化</a:t>
                      </a:r>
                      <a:endParaRPr lang="zh-TW" altLang="en-US" sz="1400" baseline="0" dirty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aseline="0" dirty="0" smtClean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微軟正黑體" panose="020B0604030504040204" pitchFamily="34" charset="-120"/>
                        </a:rPr>
                        <a:t>8.</a:t>
                      </a:r>
                      <a:r>
                        <a:rPr lang="zh-TW" altLang="en-US" sz="1400" baseline="0" dirty="0" smtClean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微軟正黑體" panose="020B0604030504040204" pitchFamily="34" charset="-120"/>
                        </a:rPr>
                        <a:t> 殘留問題</a:t>
                      </a:r>
                      <a:endParaRPr lang="zh-TW" altLang="en-US" sz="1400" baseline="0" dirty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4931276"/>
                  </a:ext>
                </a:extLst>
              </a:tr>
            </a:tbl>
          </a:graphicData>
        </a:graphic>
      </p:graphicFrame>
      <p:sp>
        <p:nvSpPr>
          <p:cNvPr id="23" name="流程圖: 接點 22"/>
          <p:cNvSpPr/>
          <p:nvPr/>
        </p:nvSpPr>
        <p:spPr>
          <a:xfrm>
            <a:off x="786509" y="2513436"/>
            <a:ext cx="720000" cy="720000"/>
          </a:xfrm>
          <a:prstGeom prst="flowChartConnector">
            <a:avLst/>
          </a:prstGeom>
          <a:noFill/>
          <a:ln w="28575">
            <a:solidFill>
              <a:schemeClr val="accent1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軟正黑體"/>
              <a:cs typeface="+mn-cs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792781" y="2677906"/>
            <a:ext cx="71288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Source</a:t>
            </a:r>
          </a:p>
          <a:p>
            <a:pPr marL="0" marR="0" lvl="0" indent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1" dirty="0" smtClean="0">
                <a:solidFill>
                  <a:prstClr val="black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1-4</a:t>
            </a:r>
            <a:endParaRPr kumimoji="0" lang="zh-TW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cxnSp>
        <p:nvCxnSpPr>
          <p:cNvPr id="4" name="直線接點 3"/>
          <p:cNvCxnSpPr>
            <a:stCxn id="23" idx="4"/>
            <a:endCxn id="16" idx="0"/>
          </p:cNvCxnSpPr>
          <p:nvPr/>
        </p:nvCxnSpPr>
        <p:spPr>
          <a:xfrm>
            <a:off x="1146509" y="3233436"/>
            <a:ext cx="0" cy="302226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1146508" y="3206663"/>
            <a:ext cx="997389" cy="318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data upload</a:t>
            </a:r>
            <a:endParaRPr kumimoji="0" lang="en-US" altLang="zh-TW" sz="11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1757" y="980092"/>
            <a:ext cx="7544243" cy="5071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108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文字方塊 32"/>
          <p:cNvSpPr txBox="1"/>
          <p:nvPr/>
        </p:nvSpPr>
        <p:spPr>
          <a:xfrm>
            <a:off x="6426218" y="1705231"/>
            <a:ext cx="4673587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TW" sz="14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When source in NAS run by RPA</a:t>
            </a:r>
          </a:p>
          <a:p>
            <a:pPr marL="285750" indent="-285750">
              <a:lnSpc>
                <a:spcPts val="2000"/>
              </a:lnSpc>
              <a:buFont typeface="Arial" panose="020B0604020202020204" pitchFamily="34" charset="0"/>
              <a:buChar char="•"/>
            </a:pPr>
            <a:r>
              <a:rPr lang="en-US" altLang="zh-TW" sz="14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Turn </a:t>
            </a:r>
            <a:r>
              <a:rPr lang="en-US" altLang="zh-TW" sz="1400" dirty="0">
                <a:solidFill>
                  <a:srgbClr val="0033CC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First Pass </a:t>
            </a:r>
            <a:r>
              <a:rPr lang="en-US" altLang="zh-TW" sz="1400" dirty="0" smtClean="0">
                <a:solidFill>
                  <a:srgbClr val="0033CC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Yield </a:t>
            </a:r>
            <a:r>
              <a:rPr lang="en-US" altLang="zh-TW" sz="1400" dirty="0">
                <a:solidFill>
                  <a:srgbClr val="0033CC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/ Bump </a:t>
            </a:r>
            <a:r>
              <a:rPr lang="en-US" altLang="zh-TW" sz="1400" dirty="0" smtClean="0">
                <a:solidFill>
                  <a:srgbClr val="0033CC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bridge</a:t>
            </a:r>
            <a:r>
              <a:rPr lang="en-US" altLang="zh-TW" sz="14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 data into </a:t>
            </a:r>
            <a:r>
              <a:rPr lang="en-US" altLang="zh-TW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csv</a:t>
            </a:r>
            <a:r>
              <a:rPr lang="en-US" altLang="zh-TW" sz="14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endParaRPr lang="en-US" altLang="zh-TW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lnSpc>
                <a:spcPts val="2000"/>
              </a:lnSpc>
              <a:buFont typeface="Arial" panose="020B0604020202020204" pitchFamily="34" charset="0"/>
              <a:buChar char="•"/>
            </a:pPr>
            <a:r>
              <a:rPr lang="en-US" altLang="zh-TW" sz="14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Create SR to server</a:t>
            </a:r>
            <a:endParaRPr lang="zh-TW" altLang="en-US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5" name="直線接點 4"/>
          <p:cNvCxnSpPr/>
          <p:nvPr/>
        </p:nvCxnSpPr>
        <p:spPr>
          <a:xfrm>
            <a:off x="1011470" y="1324722"/>
            <a:ext cx="6444000" cy="0"/>
          </a:xfrm>
          <a:prstGeom prst="line">
            <a:avLst/>
          </a:prstGeom>
          <a:ln w="571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字方塊 1"/>
          <p:cNvSpPr txBox="1"/>
          <p:nvPr/>
        </p:nvSpPr>
        <p:spPr>
          <a:xfrm>
            <a:off x="702426" y="966674"/>
            <a:ext cx="68910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Raw data pre-processing </a:t>
            </a:r>
            <a:r>
              <a:rPr lang="en-US" altLang="zh-TW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and </a:t>
            </a:r>
            <a:r>
              <a:rPr lang="en-US" altLang="zh-TW" sz="2400" b="1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confirmation.</a:t>
            </a:r>
          </a:p>
        </p:txBody>
      </p:sp>
      <p:graphicFrame>
        <p:nvGraphicFramePr>
          <p:cNvPr id="32" name="表格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0698982"/>
              </p:ext>
            </p:extLst>
          </p:nvPr>
        </p:nvGraphicFramePr>
        <p:xfrm>
          <a:off x="696000" y="382923"/>
          <a:ext cx="10800000" cy="36000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350000">
                  <a:extLst>
                    <a:ext uri="{9D8B030D-6E8A-4147-A177-3AD203B41FA5}">
                      <a16:colId xmlns:a16="http://schemas.microsoft.com/office/drawing/2014/main" val="655906935"/>
                    </a:ext>
                  </a:extLst>
                </a:gridCol>
                <a:gridCol w="1350000">
                  <a:extLst>
                    <a:ext uri="{9D8B030D-6E8A-4147-A177-3AD203B41FA5}">
                      <a16:colId xmlns:a16="http://schemas.microsoft.com/office/drawing/2014/main" val="1591410348"/>
                    </a:ext>
                  </a:extLst>
                </a:gridCol>
                <a:gridCol w="1350000">
                  <a:extLst>
                    <a:ext uri="{9D8B030D-6E8A-4147-A177-3AD203B41FA5}">
                      <a16:colId xmlns:a16="http://schemas.microsoft.com/office/drawing/2014/main" val="2835418310"/>
                    </a:ext>
                  </a:extLst>
                </a:gridCol>
                <a:gridCol w="1350000">
                  <a:extLst>
                    <a:ext uri="{9D8B030D-6E8A-4147-A177-3AD203B41FA5}">
                      <a16:colId xmlns:a16="http://schemas.microsoft.com/office/drawing/2014/main" val="512218169"/>
                    </a:ext>
                  </a:extLst>
                </a:gridCol>
                <a:gridCol w="1350000">
                  <a:extLst>
                    <a:ext uri="{9D8B030D-6E8A-4147-A177-3AD203B41FA5}">
                      <a16:colId xmlns:a16="http://schemas.microsoft.com/office/drawing/2014/main" val="2263284470"/>
                    </a:ext>
                  </a:extLst>
                </a:gridCol>
                <a:gridCol w="1350000">
                  <a:extLst>
                    <a:ext uri="{9D8B030D-6E8A-4147-A177-3AD203B41FA5}">
                      <a16:colId xmlns:a16="http://schemas.microsoft.com/office/drawing/2014/main" val="2988542659"/>
                    </a:ext>
                  </a:extLst>
                </a:gridCol>
                <a:gridCol w="1350000">
                  <a:extLst>
                    <a:ext uri="{9D8B030D-6E8A-4147-A177-3AD203B41FA5}">
                      <a16:colId xmlns:a16="http://schemas.microsoft.com/office/drawing/2014/main" val="2478687398"/>
                    </a:ext>
                  </a:extLst>
                </a:gridCol>
                <a:gridCol w="1350000">
                  <a:extLst>
                    <a:ext uri="{9D8B030D-6E8A-4147-A177-3AD203B41FA5}">
                      <a16:colId xmlns:a16="http://schemas.microsoft.com/office/drawing/2014/main" val="2021352842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aseline="0" dirty="0" smtClean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微軟正黑體" panose="020B0604030504040204" pitchFamily="34" charset="-120"/>
                        </a:rPr>
                        <a:t>1. </a:t>
                      </a:r>
                      <a:r>
                        <a:rPr lang="zh-TW" altLang="en-US" sz="1400" baseline="0" dirty="0" smtClean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微軟正黑體" panose="020B0604030504040204" pitchFamily="34" charset="-120"/>
                        </a:rPr>
                        <a:t>主題選定</a:t>
                      </a:r>
                      <a:endParaRPr lang="zh-TW" altLang="en-US" sz="1400" baseline="0" dirty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aseline="0" dirty="0" smtClean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微軟正黑體" panose="020B0604030504040204" pitchFamily="34" charset="-120"/>
                        </a:rPr>
                        <a:t>2</a:t>
                      </a:r>
                      <a:r>
                        <a:rPr lang="en-US" altLang="zh-TW" sz="1400" b="1" kern="1200" baseline="0" dirty="0" smtClean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微軟正黑體" panose="020B0604030504040204" pitchFamily="34" charset="-120"/>
                          <a:cs typeface="+mn-cs"/>
                        </a:rPr>
                        <a:t>.</a:t>
                      </a:r>
                      <a:r>
                        <a:rPr lang="zh-TW" altLang="en-US" sz="1400" b="1" kern="1200" baseline="0" dirty="0" smtClean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微軟正黑體" panose="020B0604030504040204" pitchFamily="34" charset="-120"/>
                          <a:cs typeface="+mn-cs"/>
                        </a:rPr>
                        <a:t> 選定理由</a:t>
                      </a:r>
                      <a:endParaRPr lang="zh-TW" altLang="en-US" sz="1400" b="1" kern="1200" baseline="0" dirty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altLang="zh-TW" sz="1400" b="1" kern="1200" baseline="0" dirty="0" smtClean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微軟正黑體" panose="020B0604030504040204" pitchFamily="34" charset="-120"/>
                          <a:cs typeface="+mn-cs"/>
                        </a:rPr>
                        <a:t>3.</a:t>
                      </a:r>
                      <a:r>
                        <a:rPr lang="zh-TW" altLang="en-US" sz="1400" b="1" kern="1200" baseline="0" dirty="0" smtClean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微軟正黑體" panose="020B0604030504040204" pitchFamily="34" charset="-120"/>
                          <a:cs typeface="+mn-cs"/>
                        </a:rPr>
                        <a:t> 目前現況</a:t>
                      </a:r>
                      <a:endParaRPr lang="zh-TW" altLang="en-US" sz="1400" b="1" kern="1200" baseline="0" dirty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aseline="0" dirty="0" smtClean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微軟正黑體" panose="020B0604030504040204" pitchFamily="34" charset="-120"/>
                        </a:rPr>
                        <a:t>4.</a:t>
                      </a:r>
                      <a:r>
                        <a:rPr lang="zh-TW" altLang="en-US" sz="1400" baseline="0" dirty="0" smtClean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微軟正黑體" panose="020B0604030504040204" pitchFamily="34" charset="-120"/>
                        </a:rPr>
                        <a:t> 原因分析</a:t>
                      </a:r>
                      <a:endParaRPr lang="zh-TW" altLang="en-US" sz="1400" baseline="0" dirty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aseline="0" dirty="0" smtClean="0">
                          <a:solidFill>
                            <a:schemeClr val="bg1"/>
                          </a:solidFill>
                          <a:latin typeface="Microsoft YaHei" panose="020B0503020204020204" pitchFamily="34" charset="-122"/>
                          <a:ea typeface="微軟正黑體" panose="020B0604030504040204" pitchFamily="34" charset="-120"/>
                        </a:rPr>
                        <a:t>5.</a:t>
                      </a:r>
                      <a:r>
                        <a:rPr lang="zh-TW" altLang="en-US" sz="1400" baseline="0" dirty="0" smtClean="0">
                          <a:solidFill>
                            <a:schemeClr val="bg1"/>
                          </a:solidFill>
                          <a:latin typeface="Microsoft YaHei" panose="020B0503020204020204" pitchFamily="34" charset="-122"/>
                          <a:ea typeface="微軟正黑體" panose="020B0604030504040204" pitchFamily="34" charset="-120"/>
                        </a:rPr>
                        <a:t> 評估與執行</a:t>
                      </a:r>
                      <a:endParaRPr lang="zh-TW" altLang="en-US" sz="1400" baseline="0" dirty="0">
                        <a:solidFill>
                          <a:schemeClr val="bg1"/>
                        </a:solidFill>
                        <a:latin typeface="Microsoft YaHei" panose="020B0503020204020204" pitchFamily="34" charset="-122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aseline="0" dirty="0" smtClean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微軟正黑體" panose="020B0604030504040204" pitchFamily="34" charset="-120"/>
                        </a:rPr>
                        <a:t>6.</a:t>
                      </a:r>
                      <a:r>
                        <a:rPr lang="zh-TW" altLang="en-US" sz="1400" baseline="0" dirty="0" smtClean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微軟正黑體" panose="020B0604030504040204" pitchFamily="34" charset="-120"/>
                        </a:rPr>
                        <a:t> 效果確認</a:t>
                      </a:r>
                      <a:endParaRPr lang="zh-TW" altLang="en-US" sz="1400" baseline="0" dirty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aseline="0" dirty="0" smtClean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微軟正黑體" panose="020B0604030504040204" pitchFamily="34" charset="-120"/>
                        </a:rPr>
                        <a:t>7.</a:t>
                      </a:r>
                      <a:r>
                        <a:rPr lang="zh-TW" altLang="en-US" sz="1400" baseline="0" dirty="0" smtClean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微軟正黑體" panose="020B0604030504040204" pitchFamily="34" charset="-120"/>
                        </a:rPr>
                        <a:t> 標準化</a:t>
                      </a:r>
                      <a:endParaRPr lang="zh-TW" altLang="en-US" sz="1400" baseline="0" dirty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aseline="0" dirty="0" smtClean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微軟正黑體" panose="020B0604030504040204" pitchFamily="34" charset="-120"/>
                        </a:rPr>
                        <a:t>8.</a:t>
                      </a:r>
                      <a:r>
                        <a:rPr lang="zh-TW" altLang="en-US" sz="1400" baseline="0" dirty="0" smtClean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微軟正黑體" panose="020B0604030504040204" pitchFamily="34" charset="-120"/>
                        </a:rPr>
                        <a:t> 殘留問題</a:t>
                      </a:r>
                      <a:endParaRPr lang="zh-TW" altLang="en-US" sz="1400" baseline="0" dirty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4931276"/>
                  </a:ext>
                </a:extLst>
              </a:tr>
            </a:tbl>
          </a:graphicData>
        </a:graphic>
      </p:graphicFrame>
      <p:cxnSp>
        <p:nvCxnSpPr>
          <p:cNvPr id="7" name="直線接點 6"/>
          <p:cNvCxnSpPr/>
          <p:nvPr/>
        </p:nvCxnSpPr>
        <p:spPr>
          <a:xfrm>
            <a:off x="5867400" y="1798024"/>
            <a:ext cx="0" cy="360000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文字方塊 42"/>
          <p:cNvSpPr txBox="1"/>
          <p:nvPr/>
        </p:nvSpPr>
        <p:spPr>
          <a:xfrm>
            <a:off x="910149" y="3033687"/>
            <a:ext cx="2266967" cy="22082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05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微軟正黑體"/>
              </a:rPr>
              <a:t>Yield performance</a:t>
            </a:r>
          </a:p>
          <a:p>
            <a:pPr marL="0" marR="0" lvl="0" indent="0" algn="l" defTabSz="914400" rtl="0" eaLnBrk="1" fontAlgn="auto" latinLnBrk="0" hangingPunct="1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05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微軟正黑體"/>
              </a:rPr>
              <a:t>Defect pareto</a:t>
            </a:r>
          </a:p>
          <a:p>
            <a:pPr marL="0" marR="0" lvl="0" indent="0" algn="l" defTabSz="914400" rtl="0" eaLnBrk="1" fontAlgn="auto" latinLnBrk="0" hangingPunct="1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05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微軟正黑體"/>
              </a:rPr>
              <a:t>Close lot list</a:t>
            </a:r>
          </a:p>
          <a:p>
            <a:pPr lvl="0">
              <a:lnSpc>
                <a:spcPts val="1500"/>
              </a:lnSpc>
              <a:defRPr/>
            </a:pPr>
            <a:r>
              <a:rPr lang="en-US" altLang="zh-TW" sz="1050" dirty="0">
                <a:solidFill>
                  <a:prstClr val="black"/>
                </a:solidFill>
                <a:latin typeface="+mj-lt"/>
              </a:rPr>
              <a:t>Total output</a:t>
            </a:r>
          </a:p>
          <a:p>
            <a:pPr lvl="0">
              <a:lnSpc>
                <a:spcPts val="1500"/>
              </a:lnSpc>
              <a:defRPr/>
            </a:pPr>
            <a:r>
              <a:rPr lang="en-US" altLang="zh-TW" sz="1050" dirty="0">
                <a:solidFill>
                  <a:prstClr val="black"/>
                </a:solidFill>
                <a:latin typeface="+mj-lt"/>
              </a:rPr>
              <a:t>Shift status</a:t>
            </a:r>
          </a:p>
          <a:p>
            <a:pPr lvl="0">
              <a:lnSpc>
                <a:spcPts val="1500"/>
              </a:lnSpc>
              <a:defRPr/>
            </a:pPr>
            <a:r>
              <a:rPr lang="en-US" altLang="zh-TW" sz="1050" dirty="0">
                <a:solidFill>
                  <a:prstClr val="black"/>
                </a:solidFill>
                <a:latin typeface="+mj-lt"/>
              </a:rPr>
              <a:t>By machine chart </a:t>
            </a:r>
            <a:r>
              <a:rPr lang="en-US" altLang="zh-TW" sz="1050" dirty="0" smtClean="0">
                <a:solidFill>
                  <a:prstClr val="black"/>
                </a:solidFill>
                <a:latin typeface="+mj-lt"/>
              </a:rPr>
              <a:t>monitor</a:t>
            </a:r>
          </a:p>
          <a:p>
            <a:pPr>
              <a:lnSpc>
                <a:spcPts val="1500"/>
              </a:lnSpc>
              <a:defRPr/>
            </a:pPr>
            <a:r>
              <a:rPr lang="en-US" altLang="zh-TW" sz="1050" dirty="0">
                <a:solidFill>
                  <a:prstClr val="black"/>
                </a:solidFill>
                <a:latin typeface="+mj-lt"/>
              </a:rPr>
              <a:t>FCB 3/O </a:t>
            </a:r>
            <a:r>
              <a:rPr lang="en-US" altLang="zh-TW" sz="1050" dirty="0" smtClean="0">
                <a:solidFill>
                  <a:prstClr val="black"/>
                </a:solidFill>
                <a:latin typeface="+mj-lt"/>
              </a:rPr>
              <a:t>LRR</a:t>
            </a:r>
          </a:p>
          <a:p>
            <a:pPr lvl="0">
              <a:lnSpc>
                <a:spcPts val="1500"/>
              </a:lnSpc>
              <a:defRPr/>
            </a:pPr>
            <a:r>
              <a:rPr lang="en-US" altLang="zh-TW" sz="1050" dirty="0">
                <a:solidFill>
                  <a:prstClr val="black"/>
                </a:solidFill>
                <a:latin typeface="+mj-lt"/>
              </a:rPr>
              <a:t>TCB SOH monitor</a:t>
            </a:r>
          </a:p>
          <a:p>
            <a:pPr lvl="0">
              <a:lnSpc>
                <a:spcPts val="1500"/>
              </a:lnSpc>
              <a:defRPr/>
            </a:pPr>
            <a:r>
              <a:rPr lang="en-US" altLang="zh-TW" sz="1050" dirty="0">
                <a:solidFill>
                  <a:prstClr val="black"/>
                </a:solidFill>
                <a:latin typeface="+mj-lt"/>
              </a:rPr>
              <a:t>Performance by machine</a:t>
            </a:r>
          </a:p>
          <a:p>
            <a:pPr lvl="0">
              <a:lnSpc>
                <a:spcPts val="1500"/>
              </a:lnSpc>
              <a:defRPr/>
            </a:pPr>
            <a:r>
              <a:rPr lang="en-US" altLang="zh-TW" sz="1050" dirty="0">
                <a:solidFill>
                  <a:prstClr val="black"/>
                </a:solidFill>
                <a:latin typeface="+mj-lt"/>
              </a:rPr>
              <a:t>Molding thickness SOH</a:t>
            </a:r>
          </a:p>
          <a:p>
            <a:pPr lvl="0">
              <a:lnSpc>
                <a:spcPts val="1500"/>
              </a:lnSpc>
              <a:defRPr/>
            </a:pPr>
            <a:r>
              <a:rPr lang="en-US" altLang="zh-TW" sz="1050" dirty="0">
                <a:solidFill>
                  <a:prstClr val="black"/>
                </a:solidFill>
                <a:latin typeface="+mj-lt"/>
              </a:rPr>
              <a:t>Performance by </a:t>
            </a:r>
            <a:r>
              <a:rPr lang="en-US" altLang="zh-TW" sz="1050" dirty="0" smtClean="0">
                <a:solidFill>
                  <a:prstClr val="black"/>
                </a:solidFill>
                <a:latin typeface="+mj-lt"/>
              </a:rPr>
              <a:t>StripMoldChase</a:t>
            </a:r>
            <a:endParaRPr lang="en-US" altLang="zh-TW" sz="1050" dirty="0">
              <a:solidFill>
                <a:prstClr val="black"/>
              </a:solidFill>
              <a:latin typeface="+mj-lt"/>
            </a:endParaRPr>
          </a:p>
        </p:txBody>
      </p:sp>
      <p:cxnSp>
        <p:nvCxnSpPr>
          <p:cNvPr id="57" name="肘形接點 56"/>
          <p:cNvCxnSpPr/>
          <p:nvPr/>
        </p:nvCxnSpPr>
        <p:spPr>
          <a:xfrm rot="10800000" flipV="1">
            <a:off x="943513" y="3169527"/>
            <a:ext cx="7200" cy="1908000"/>
          </a:xfrm>
          <a:prstGeom prst="bentConnector3">
            <a:avLst>
              <a:gd name="adj1" fmla="val 1800000"/>
            </a:avLst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接點 63"/>
          <p:cNvCxnSpPr/>
          <p:nvPr/>
        </p:nvCxnSpPr>
        <p:spPr>
          <a:xfrm>
            <a:off x="817110" y="3379885"/>
            <a:ext cx="1332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文字方塊 76"/>
          <p:cNvSpPr txBox="1"/>
          <p:nvPr/>
        </p:nvSpPr>
        <p:spPr>
          <a:xfrm>
            <a:off x="711218" y="2725910"/>
            <a:ext cx="19788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Representative </a:t>
            </a:r>
            <a:r>
              <a:rPr lang="en-US" altLang="zh-TW" sz="14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index</a:t>
            </a:r>
            <a:endParaRPr lang="zh-TW" altLang="en-US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78" name="直線接點 77"/>
          <p:cNvCxnSpPr/>
          <p:nvPr/>
        </p:nvCxnSpPr>
        <p:spPr>
          <a:xfrm>
            <a:off x="817110" y="3568553"/>
            <a:ext cx="1332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線接點 78"/>
          <p:cNvCxnSpPr/>
          <p:nvPr/>
        </p:nvCxnSpPr>
        <p:spPr>
          <a:xfrm>
            <a:off x="817110" y="3757221"/>
            <a:ext cx="1332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線接點 79"/>
          <p:cNvCxnSpPr/>
          <p:nvPr/>
        </p:nvCxnSpPr>
        <p:spPr>
          <a:xfrm>
            <a:off x="817110" y="3945889"/>
            <a:ext cx="1332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線接點 80"/>
          <p:cNvCxnSpPr/>
          <p:nvPr/>
        </p:nvCxnSpPr>
        <p:spPr>
          <a:xfrm>
            <a:off x="817110" y="4134557"/>
            <a:ext cx="1332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線接點 81"/>
          <p:cNvCxnSpPr/>
          <p:nvPr/>
        </p:nvCxnSpPr>
        <p:spPr>
          <a:xfrm>
            <a:off x="817110" y="4323225"/>
            <a:ext cx="1332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線接點 82"/>
          <p:cNvCxnSpPr/>
          <p:nvPr/>
        </p:nvCxnSpPr>
        <p:spPr>
          <a:xfrm>
            <a:off x="817110" y="4511893"/>
            <a:ext cx="1332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線接點 83"/>
          <p:cNvCxnSpPr/>
          <p:nvPr/>
        </p:nvCxnSpPr>
        <p:spPr>
          <a:xfrm>
            <a:off x="817110" y="4700561"/>
            <a:ext cx="1332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線接點 84"/>
          <p:cNvCxnSpPr/>
          <p:nvPr/>
        </p:nvCxnSpPr>
        <p:spPr>
          <a:xfrm>
            <a:off x="817110" y="4889233"/>
            <a:ext cx="1332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文字方塊 85"/>
          <p:cNvSpPr txBox="1"/>
          <p:nvPr/>
        </p:nvSpPr>
        <p:spPr>
          <a:xfrm>
            <a:off x="6625149" y="3033687"/>
            <a:ext cx="2000869" cy="103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 marR="0" lvl="0" indent="0" fontAlgn="auto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05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微軟正黑體"/>
              </a:defRPr>
            </a:lvl1pPr>
          </a:lstStyle>
          <a:p>
            <a:r>
              <a:rPr lang="en-US" altLang="zh-TW" dirty="0"/>
              <a:t>Daily / weekly chart monitor</a:t>
            </a:r>
          </a:p>
          <a:p>
            <a:r>
              <a:rPr lang="en-US" altLang="zh-TW" dirty="0"/>
              <a:t>BPI mark reject rework rate</a:t>
            </a:r>
          </a:p>
          <a:p>
            <a:r>
              <a:rPr lang="en-US" altLang="zh-TW" dirty="0"/>
              <a:t>BGA rework rate</a:t>
            </a:r>
          </a:p>
          <a:p>
            <a:r>
              <a:rPr lang="en-US" altLang="zh-TW" dirty="0"/>
              <a:t>Bump height</a:t>
            </a:r>
          </a:p>
          <a:p>
            <a:r>
              <a:rPr lang="en-US" altLang="zh-TW" dirty="0"/>
              <a:t>Substrate space</a:t>
            </a:r>
          </a:p>
        </p:txBody>
      </p:sp>
      <p:cxnSp>
        <p:nvCxnSpPr>
          <p:cNvPr id="87" name="肘形接點 86"/>
          <p:cNvCxnSpPr/>
          <p:nvPr/>
        </p:nvCxnSpPr>
        <p:spPr>
          <a:xfrm rot="10800000" flipV="1">
            <a:off x="6658513" y="3169319"/>
            <a:ext cx="7200" cy="774000"/>
          </a:xfrm>
          <a:prstGeom prst="bentConnector3">
            <a:avLst>
              <a:gd name="adj1" fmla="val 1800000"/>
            </a:avLst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線接點 87"/>
          <p:cNvCxnSpPr/>
          <p:nvPr/>
        </p:nvCxnSpPr>
        <p:spPr>
          <a:xfrm>
            <a:off x="6532110" y="3371093"/>
            <a:ext cx="1332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文字方塊 88"/>
          <p:cNvSpPr txBox="1"/>
          <p:nvPr/>
        </p:nvSpPr>
        <p:spPr>
          <a:xfrm>
            <a:off x="6426218" y="2725910"/>
            <a:ext cx="19788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Representative </a:t>
            </a:r>
            <a:r>
              <a:rPr lang="en-US" altLang="zh-TW" sz="14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index</a:t>
            </a:r>
            <a:endParaRPr lang="zh-TW" altLang="en-US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90" name="直線接點 89"/>
          <p:cNvCxnSpPr/>
          <p:nvPr/>
        </p:nvCxnSpPr>
        <p:spPr>
          <a:xfrm>
            <a:off x="6532110" y="3557564"/>
            <a:ext cx="1332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線接點 90"/>
          <p:cNvCxnSpPr/>
          <p:nvPr/>
        </p:nvCxnSpPr>
        <p:spPr>
          <a:xfrm>
            <a:off x="6532110" y="3744035"/>
            <a:ext cx="1332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文字方塊 107"/>
          <p:cNvSpPr txBox="1"/>
          <p:nvPr/>
        </p:nvSpPr>
        <p:spPr>
          <a:xfrm>
            <a:off x="702426" y="1705231"/>
            <a:ext cx="4678397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TW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When source in database(EDA)</a:t>
            </a:r>
          </a:p>
          <a:p>
            <a:pPr marL="285750" indent="-285750">
              <a:lnSpc>
                <a:spcPts val="2000"/>
              </a:lnSpc>
              <a:buFont typeface="Arial" panose="020B0604020202020204" pitchFamily="34" charset="0"/>
              <a:buChar char="•"/>
            </a:pPr>
            <a:r>
              <a:rPr lang="en-US" altLang="zh-TW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Existing data in </a:t>
            </a:r>
            <a:r>
              <a:rPr lang="en-US" altLang="zh-TW" sz="1400" dirty="0">
                <a:solidFill>
                  <a:srgbClr val="0033CC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ParentLot</a:t>
            </a:r>
            <a:r>
              <a:rPr lang="zh-TW" altLang="en-US" sz="1400" dirty="0">
                <a:solidFill>
                  <a:srgbClr val="0033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400" dirty="0">
                <a:solidFill>
                  <a:srgbClr val="0033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1400" dirty="0">
                <a:solidFill>
                  <a:srgbClr val="0033C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400" dirty="0">
                <a:solidFill>
                  <a:srgbClr val="0033CC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SubLot</a:t>
            </a:r>
            <a:r>
              <a:rPr lang="zh-TW" altLang="en-US" sz="1400" dirty="0">
                <a:solidFill>
                  <a:srgbClr val="0033CC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TW" sz="1400" dirty="0">
                <a:solidFill>
                  <a:srgbClr val="0033CC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lang="zh-TW" altLang="en-US" sz="1400" dirty="0">
                <a:solidFill>
                  <a:srgbClr val="0033CC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TW" sz="1400" dirty="0">
                <a:solidFill>
                  <a:srgbClr val="0033CC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DCOP / IQA</a:t>
            </a:r>
            <a:r>
              <a:rPr lang="en-US" altLang="zh-TW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</a:p>
          <a:p>
            <a:pPr marL="285750" indent="-285750">
              <a:lnSpc>
                <a:spcPts val="2000"/>
              </a:lnSpc>
              <a:buFont typeface="Arial" panose="020B0604020202020204" pitchFamily="34" charset="0"/>
              <a:buChar char="•"/>
            </a:pPr>
            <a:r>
              <a:rPr lang="en-US" altLang="zh-TW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Mapping device 24L in </a:t>
            </a:r>
            <a:r>
              <a:rPr lang="en-US" altLang="zh-TW" sz="14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SQL</a:t>
            </a:r>
            <a:endParaRPr lang="zh-TW" altLang="en-US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9051514" y="2725910"/>
            <a:ext cx="1345240" cy="27699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TW" sz="1200" dirty="0" smtClean="0"/>
              <a:t>Raw data (xlsm)</a:t>
            </a:r>
            <a:endParaRPr lang="zh-TW" altLang="en-US" sz="1200" dirty="0"/>
          </a:p>
        </p:txBody>
      </p:sp>
      <p:sp>
        <p:nvSpPr>
          <p:cNvPr id="6" name="矩形 5"/>
          <p:cNvSpPr/>
          <p:nvPr/>
        </p:nvSpPr>
        <p:spPr>
          <a:xfrm>
            <a:off x="9104733" y="3552739"/>
            <a:ext cx="1238801" cy="27699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TW" sz="1200" dirty="0"/>
              <a:t>C</a:t>
            </a:r>
            <a:r>
              <a:rPr lang="zh-TW" altLang="en-US" sz="1200" dirty="0"/>
              <a:t>onvert to csv</a:t>
            </a:r>
          </a:p>
        </p:txBody>
      </p:sp>
      <p:cxnSp>
        <p:nvCxnSpPr>
          <p:cNvPr id="9" name="直線單箭頭接點 8"/>
          <p:cNvCxnSpPr>
            <a:stCxn id="4" idx="2"/>
            <a:endCxn id="6" idx="0"/>
          </p:cNvCxnSpPr>
          <p:nvPr/>
        </p:nvCxnSpPr>
        <p:spPr>
          <a:xfrm>
            <a:off x="9724134" y="3002909"/>
            <a:ext cx="0" cy="549830"/>
          </a:xfrm>
          <a:prstGeom prst="straightConnector1">
            <a:avLst/>
          </a:prstGeom>
          <a:ln>
            <a:solidFill>
              <a:srgbClr val="0033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 30"/>
          <p:cNvSpPr/>
          <p:nvPr/>
        </p:nvSpPr>
        <p:spPr>
          <a:xfrm>
            <a:off x="9725529" y="2990704"/>
            <a:ext cx="1648208" cy="5386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Clr>
                <a:srgbClr val="008080"/>
              </a:buClr>
            </a:pPr>
            <a:r>
              <a:rPr lang="en-US" altLang="zh-TW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Run macro</a:t>
            </a:r>
          </a:p>
          <a:p>
            <a:pPr marL="171450" indent="-171450"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</a:pPr>
            <a:r>
              <a:rPr lang="en-US" altLang="zh-TW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Keep necessary column</a:t>
            </a:r>
          </a:p>
          <a:p>
            <a:pPr marL="171450" indent="-171450"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</a:pPr>
            <a:r>
              <a:rPr lang="en-US" altLang="zh-TW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Paste raw data to </a:t>
            </a:r>
            <a:r>
              <a:rPr lang="en-US" altLang="zh-TW" sz="9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sheet</a:t>
            </a:r>
            <a:endParaRPr lang="zh-TW" altLang="en-US" sz="900" dirty="0">
              <a:solidFill>
                <a:schemeClr val="tx1">
                  <a:lumMod val="65000"/>
                  <a:lumOff val="3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9166768" y="4271504"/>
            <a:ext cx="1114729" cy="27699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TW" sz="1200" dirty="0"/>
              <a:t>Daily update</a:t>
            </a:r>
            <a:endParaRPr lang="zh-TW" altLang="en-US" sz="1200" dirty="0"/>
          </a:p>
        </p:txBody>
      </p:sp>
      <p:cxnSp>
        <p:nvCxnSpPr>
          <p:cNvPr id="12" name="直線單箭頭接點 11"/>
          <p:cNvCxnSpPr>
            <a:stCxn id="6" idx="2"/>
            <a:endCxn id="10" idx="0"/>
          </p:cNvCxnSpPr>
          <p:nvPr/>
        </p:nvCxnSpPr>
        <p:spPr>
          <a:xfrm flipH="1">
            <a:off x="9724133" y="3829738"/>
            <a:ext cx="1" cy="4417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矩形 35"/>
          <p:cNvSpPr/>
          <p:nvPr/>
        </p:nvSpPr>
        <p:spPr>
          <a:xfrm>
            <a:off x="9725529" y="3919816"/>
            <a:ext cx="155202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Clr>
                <a:srgbClr val="008080"/>
              </a:buClr>
            </a:pPr>
            <a:r>
              <a:rPr lang="en-US" altLang="zh-TW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Scheduled start RPA</a:t>
            </a:r>
            <a:endParaRPr lang="zh-TW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1514" y="4746737"/>
            <a:ext cx="2602358" cy="1053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763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702429" y="966674"/>
            <a:ext cx="53929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</a:t>
            </a:r>
            <a:r>
              <a:rPr lang="en-US" altLang="zh-TW" sz="2400" b="1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ata programming and mapping.</a:t>
            </a:r>
          </a:p>
        </p:txBody>
      </p:sp>
      <p:graphicFrame>
        <p:nvGraphicFramePr>
          <p:cNvPr id="32" name="表格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0698982"/>
              </p:ext>
            </p:extLst>
          </p:nvPr>
        </p:nvGraphicFramePr>
        <p:xfrm>
          <a:off x="696000" y="382923"/>
          <a:ext cx="10800000" cy="36000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350000">
                  <a:extLst>
                    <a:ext uri="{9D8B030D-6E8A-4147-A177-3AD203B41FA5}">
                      <a16:colId xmlns:a16="http://schemas.microsoft.com/office/drawing/2014/main" val="655906935"/>
                    </a:ext>
                  </a:extLst>
                </a:gridCol>
                <a:gridCol w="1350000">
                  <a:extLst>
                    <a:ext uri="{9D8B030D-6E8A-4147-A177-3AD203B41FA5}">
                      <a16:colId xmlns:a16="http://schemas.microsoft.com/office/drawing/2014/main" val="1591410348"/>
                    </a:ext>
                  </a:extLst>
                </a:gridCol>
                <a:gridCol w="1350000">
                  <a:extLst>
                    <a:ext uri="{9D8B030D-6E8A-4147-A177-3AD203B41FA5}">
                      <a16:colId xmlns:a16="http://schemas.microsoft.com/office/drawing/2014/main" val="2835418310"/>
                    </a:ext>
                  </a:extLst>
                </a:gridCol>
                <a:gridCol w="1350000">
                  <a:extLst>
                    <a:ext uri="{9D8B030D-6E8A-4147-A177-3AD203B41FA5}">
                      <a16:colId xmlns:a16="http://schemas.microsoft.com/office/drawing/2014/main" val="512218169"/>
                    </a:ext>
                  </a:extLst>
                </a:gridCol>
                <a:gridCol w="1350000">
                  <a:extLst>
                    <a:ext uri="{9D8B030D-6E8A-4147-A177-3AD203B41FA5}">
                      <a16:colId xmlns:a16="http://schemas.microsoft.com/office/drawing/2014/main" val="2263284470"/>
                    </a:ext>
                  </a:extLst>
                </a:gridCol>
                <a:gridCol w="1350000">
                  <a:extLst>
                    <a:ext uri="{9D8B030D-6E8A-4147-A177-3AD203B41FA5}">
                      <a16:colId xmlns:a16="http://schemas.microsoft.com/office/drawing/2014/main" val="2988542659"/>
                    </a:ext>
                  </a:extLst>
                </a:gridCol>
                <a:gridCol w="1350000">
                  <a:extLst>
                    <a:ext uri="{9D8B030D-6E8A-4147-A177-3AD203B41FA5}">
                      <a16:colId xmlns:a16="http://schemas.microsoft.com/office/drawing/2014/main" val="2478687398"/>
                    </a:ext>
                  </a:extLst>
                </a:gridCol>
                <a:gridCol w="1350000">
                  <a:extLst>
                    <a:ext uri="{9D8B030D-6E8A-4147-A177-3AD203B41FA5}">
                      <a16:colId xmlns:a16="http://schemas.microsoft.com/office/drawing/2014/main" val="2021352842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aseline="0" dirty="0" smtClean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微軟正黑體" panose="020B0604030504040204" pitchFamily="34" charset="-120"/>
                        </a:rPr>
                        <a:t>1. </a:t>
                      </a:r>
                      <a:r>
                        <a:rPr lang="zh-TW" altLang="en-US" sz="1400" baseline="0" dirty="0" smtClean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微軟正黑體" panose="020B0604030504040204" pitchFamily="34" charset="-120"/>
                        </a:rPr>
                        <a:t>主題選定</a:t>
                      </a:r>
                      <a:endParaRPr lang="zh-TW" altLang="en-US" sz="1400" baseline="0" dirty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aseline="0" dirty="0" smtClean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微軟正黑體" panose="020B0604030504040204" pitchFamily="34" charset="-120"/>
                        </a:rPr>
                        <a:t>2</a:t>
                      </a:r>
                      <a:r>
                        <a:rPr lang="en-US" altLang="zh-TW" sz="1400" b="1" kern="1200" baseline="0" dirty="0" smtClean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微軟正黑體" panose="020B0604030504040204" pitchFamily="34" charset="-120"/>
                          <a:cs typeface="+mn-cs"/>
                        </a:rPr>
                        <a:t>.</a:t>
                      </a:r>
                      <a:r>
                        <a:rPr lang="zh-TW" altLang="en-US" sz="1400" b="1" kern="1200" baseline="0" dirty="0" smtClean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微軟正黑體" panose="020B0604030504040204" pitchFamily="34" charset="-120"/>
                          <a:cs typeface="+mn-cs"/>
                        </a:rPr>
                        <a:t> 選定理由</a:t>
                      </a:r>
                      <a:endParaRPr lang="zh-TW" altLang="en-US" sz="1400" b="1" kern="1200" baseline="0" dirty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altLang="zh-TW" sz="1400" b="1" kern="1200" baseline="0" dirty="0" smtClean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微軟正黑體" panose="020B0604030504040204" pitchFamily="34" charset="-120"/>
                          <a:cs typeface="+mn-cs"/>
                        </a:rPr>
                        <a:t>3.</a:t>
                      </a:r>
                      <a:r>
                        <a:rPr lang="zh-TW" altLang="en-US" sz="1400" b="1" kern="1200" baseline="0" dirty="0" smtClean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微軟正黑體" panose="020B0604030504040204" pitchFamily="34" charset="-120"/>
                          <a:cs typeface="+mn-cs"/>
                        </a:rPr>
                        <a:t> 目前現況</a:t>
                      </a:r>
                      <a:endParaRPr lang="zh-TW" altLang="en-US" sz="1400" b="1" kern="1200" baseline="0" dirty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aseline="0" dirty="0" smtClean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微軟正黑體" panose="020B0604030504040204" pitchFamily="34" charset="-120"/>
                        </a:rPr>
                        <a:t>4.</a:t>
                      </a:r>
                      <a:r>
                        <a:rPr lang="zh-TW" altLang="en-US" sz="1400" baseline="0" dirty="0" smtClean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微軟正黑體" panose="020B0604030504040204" pitchFamily="34" charset="-120"/>
                        </a:rPr>
                        <a:t> 原因分析</a:t>
                      </a:r>
                      <a:endParaRPr lang="zh-TW" altLang="en-US" sz="1400" baseline="0" dirty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aseline="0" dirty="0" smtClean="0">
                          <a:solidFill>
                            <a:schemeClr val="bg1"/>
                          </a:solidFill>
                          <a:latin typeface="Microsoft YaHei" panose="020B0503020204020204" pitchFamily="34" charset="-122"/>
                          <a:ea typeface="微軟正黑體" panose="020B0604030504040204" pitchFamily="34" charset="-120"/>
                        </a:rPr>
                        <a:t>5.</a:t>
                      </a:r>
                      <a:r>
                        <a:rPr lang="zh-TW" altLang="en-US" sz="1400" baseline="0" dirty="0" smtClean="0">
                          <a:solidFill>
                            <a:schemeClr val="bg1"/>
                          </a:solidFill>
                          <a:latin typeface="Microsoft YaHei" panose="020B0503020204020204" pitchFamily="34" charset="-122"/>
                          <a:ea typeface="微軟正黑體" panose="020B0604030504040204" pitchFamily="34" charset="-120"/>
                        </a:rPr>
                        <a:t> 評估與執行</a:t>
                      </a:r>
                      <a:endParaRPr lang="zh-TW" altLang="en-US" sz="1400" baseline="0" dirty="0">
                        <a:solidFill>
                          <a:schemeClr val="bg1"/>
                        </a:solidFill>
                        <a:latin typeface="Microsoft YaHei" panose="020B0503020204020204" pitchFamily="34" charset="-122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aseline="0" dirty="0" smtClean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微軟正黑體" panose="020B0604030504040204" pitchFamily="34" charset="-120"/>
                        </a:rPr>
                        <a:t>6.</a:t>
                      </a:r>
                      <a:r>
                        <a:rPr lang="zh-TW" altLang="en-US" sz="1400" baseline="0" dirty="0" smtClean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微軟正黑體" panose="020B0604030504040204" pitchFamily="34" charset="-120"/>
                        </a:rPr>
                        <a:t> 效果確認</a:t>
                      </a:r>
                      <a:endParaRPr lang="zh-TW" altLang="en-US" sz="1400" baseline="0" dirty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aseline="0" dirty="0" smtClean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微軟正黑體" panose="020B0604030504040204" pitchFamily="34" charset="-120"/>
                        </a:rPr>
                        <a:t>7.</a:t>
                      </a:r>
                      <a:r>
                        <a:rPr lang="zh-TW" altLang="en-US" sz="1400" baseline="0" dirty="0" smtClean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微軟正黑體" panose="020B0604030504040204" pitchFamily="34" charset="-120"/>
                        </a:rPr>
                        <a:t> 標準化</a:t>
                      </a:r>
                      <a:endParaRPr lang="zh-TW" altLang="en-US" sz="1400" baseline="0" dirty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aseline="0" dirty="0" smtClean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微軟正黑體" panose="020B0604030504040204" pitchFamily="34" charset="-120"/>
                        </a:rPr>
                        <a:t>8.</a:t>
                      </a:r>
                      <a:r>
                        <a:rPr lang="zh-TW" altLang="en-US" sz="1400" baseline="0" dirty="0" smtClean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微軟正黑體" panose="020B0604030504040204" pitchFamily="34" charset="-120"/>
                        </a:rPr>
                        <a:t> 殘留問題</a:t>
                      </a:r>
                      <a:endParaRPr lang="zh-TW" altLang="en-US" sz="1400" baseline="0" dirty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4931276"/>
                  </a:ext>
                </a:extLst>
              </a:tr>
            </a:tbl>
          </a:graphicData>
        </a:graphic>
      </p:graphicFrame>
      <p:sp>
        <p:nvSpPr>
          <p:cNvPr id="77" name="文字方塊 76"/>
          <p:cNvSpPr txBox="1"/>
          <p:nvPr/>
        </p:nvSpPr>
        <p:spPr>
          <a:xfrm>
            <a:off x="702427" y="2523687"/>
            <a:ext cx="23457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EDA representative index</a:t>
            </a:r>
            <a:endParaRPr lang="zh-TW" altLang="en-US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9" name="文字方塊 88"/>
          <p:cNvSpPr txBox="1"/>
          <p:nvPr/>
        </p:nvSpPr>
        <p:spPr>
          <a:xfrm>
            <a:off x="6417427" y="2523687"/>
            <a:ext cx="23632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NAS representative index</a:t>
            </a:r>
            <a:endParaRPr lang="zh-TW" altLang="en-US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3" name="圖片 22"/>
          <p:cNvPicPr>
            <a:picLocks noChangeAspect="1"/>
          </p:cNvPicPr>
          <p:nvPr/>
        </p:nvPicPr>
        <p:blipFill rotWithShape="1">
          <a:blip r:embed="rId3"/>
          <a:srcRect t="94387" r="65621" b="1256"/>
          <a:stretch/>
        </p:blipFill>
        <p:spPr>
          <a:xfrm>
            <a:off x="3132654" y="3234081"/>
            <a:ext cx="618992" cy="290147"/>
          </a:xfrm>
          <a:prstGeom prst="rect">
            <a:avLst/>
          </a:prstGeom>
        </p:spPr>
      </p:pic>
      <p:pic>
        <p:nvPicPr>
          <p:cNvPr id="98" name="圖片 97"/>
          <p:cNvPicPr>
            <a:picLocks noChangeAspect="1"/>
          </p:cNvPicPr>
          <p:nvPr/>
        </p:nvPicPr>
        <p:blipFill rotWithShape="1">
          <a:blip r:embed="rId3"/>
          <a:srcRect t="37203" r="75512" b="58440"/>
          <a:stretch/>
        </p:blipFill>
        <p:spPr>
          <a:xfrm>
            <a:off x="3132654" y="5194133"/>
            <a:ext cx="440909" cy="290146"/>
          </a:xfrm>
          <a:prstGeom prst="rect">
            <a:avLst/>
          </a:prstGeom>
        </p:spPr>
      </p:pic>
      <p:pic>
        <p:nvPicPr>
          <p:cNvPr id="99" name="圖片 98"/>
          <p:cNvPicPr>
            <a:picLocks noChangeAspect="1"/>
          </p:cNvPicPr>
          <p:nvPr/>
        </p:nvPicPr>
        <p:blipFill rotWithShape="1">
          <a:blip r:embed="rId3"/>
          <a:srcRect t="44398" r="56643" b="51509"/>
          <a:stretch/>
        </p:blipFill>
        <p:spPr>
          <a:xfrm>
            <a:off x="3132654" y="2523687"/>
            <a:ext cx="780640" cy="272563"/>
          </a:xfrm>
          <a:prstGeom prst="rect">
            <a:avLst/>
          </a:prstGeom>
        </p:spPr>
      </p:pic>
      <p:pic>
        <p:nvPicPr>
          <p:cNvPr id="100" name="圖片 99"/>
          <p:cNvPicPr>
            <a:picLocks noChangeAspect="1"/>
          </p:cNvPicPr>
          <p:nvPr/>
        </p:nvPicPr>
        <p:blipFill rotWithShape="1">
          <a:blip r:embed="rId3"/>
          <a:srcRect t="1537" r="67775" b="94106"/>
          <a:stretch/>
        </p:blipFill>
        <p:spPr>
          <a:xfrm>
            <a:off x="3132654" y="4157366"/>
            <a:ext cx="580195" cy="290147"/>
          </a:xfrm>
          <a:prstGeom prst="rect">
            <a:avLst/>
          </a:prstGeom>
        </p:spPr>
      </p:pic>
      <p:pic>
        <p:nvPicPr>
          <p:cNvPr id="29" name="圖片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9332" y="3536224"/>
            <a:ext cx="2700000" cy="609146"/>
          </a:xfrm>
          <a:prstGeom prst="rect">
            <a:avLst/>
          </a:prstGeom>
        </p:spPr>
      </p:pic>
      <p:pic>
        <p:nvPicPr>
          <p:cNvPr id="35" name="圖片 3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29332" y="4456305"/>
            <a:ext cx="2700000" cy="721925"/>
          </a:xfrm>
          <a:prstGeom prst="rect">
            <a:avLst/>
          </a:prstGeom>
        </p:spPr>
      </p:pic>
      <p:pic>
        <p:nvPicPr>
          <p:cNvPr id="101" name="圖片 10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29332" y="5491390"/>
            <a:ext cx="2700000" cy="407015"/>
          </a:xfrm>
          <a:prstGeom prst="rect">
            <a:avLst/>
          </a:prstGeom>
        </p:spPr>
      </p:pic>
      <p:pic>
        <p:nvPicPr>
          <p:cNvPr id="102" name="圖片 10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9332" y="2800668"/>
            <a:ext cx="2700000" cy="420105"/>
          </a:xfrm>
          <a:prstGeom prst="rect">
            <a:avLst/>
          </a:prstGeom>
        </p:spPr>
      </p:pic>
      <p:sp>
        <p:nvSpPr>
          <p:cNvPr id="103" name="文字方塊 102"/>
          <p:cNvSpPr txBox="1"/>
          <p:nvPr/>
        </p:nvSpPr>
        <p:spPr>
          <a:xfrm>
            <a:off x="807935" y="1573344"/>
            <a:ext cx="3184846" cy="523220"/>
          </a:xfrm>
          <a:prstGeom prst="rect">
            <a:avLst/>
          </a:prstGeom>
          <a:solidFill>
            <a:schemeClr val="accent1">
              <a:lumMod val="20000"/>
              <a:lumOff val="80000"/>
              <a:alpha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TW" sz="1400" u="sng" dirty="0" smtClean="0">
                <a:solidFill>
                  <a:srgbClr val="0033CC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First step.</a:t>
            </a:r>
          </a:p>
          <a:p>
            <a:r>
              <a:rPr lang="en-US" altLang="zh-TW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Corresponding </a:t>
            </a:r>
            <a:r>
              <a:rPr lang="en-US" altLang="zh-TW" sz="14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correct information</a:t>
            </a:r>
            <a:endParaRPr lang="zh-TW" altLang="en-US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4582789" y="1573344"/>
            <a:ext cx="1439818" cy="5283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1700"/>
              </a:lnSpc>
              <a:buClr>
                <a:srgbClr val="008080"/>
              </a:buClr>
            </a:pPr>
            <a:r>
              <a:rPr lang="en-US" altLang="zh-TW" sz="1200" dirty="0" smtClean="0">
                <a:latin typeface="Microsoft YaHei" panose="020B0503020204020204" pitchFamily="34" charset="-122"/>
                <a:ea typeface="微軟正黑體" panose="020B0604030504040204" pitchFamily="34" charset="-120"/>
              </a:rPr>
              <a:t>Customer</a:t>
            </a:r>
            <a:r>
              <a:rPr lang="zh-TW" altLang="en-US" sz="1200" dirty="0" smtClean="0">
                <a:latin typeface="Microsoft YaHei" panose="020B0503020204020204" pitchFamily="34" charset="-122"/>
                <a:ea typeface="微軟正黑體" panose="020B0604030504040204" pitchFamily="34" charset="-120"/>
              </a:rPr>
              <a:t> </a:t>
            </a:r>
            <a:r>
              <a:rPr lang="en-US" altLang="zh-TW" sz="1200" dirty="0" smtClean="0">
                <a:latin typeface="Microsoft YaHei" panose="020B0503020204020204" pitchFamily="34" charset="-122"/>
                <a:ea typeface="微軟正黑體" panose="020B0604030504040204" pitchFamily="34" charset="-120"/>
              </a:rPr>
              <a:t>:</a:t>
            </a:r>
            <a:r>
              <a:rPr lang="zh-TW" altLang="en-US" sz="1200" dirty="0" smtClean="0">
                <a:latin typeface="Microsoft YaHei" panose="020B0503020204020204" pitchFamily="34" charset="-122"/>
                <a:ea typeface="微軟正黑體" panose="020B0604030504040204" pitchFamily="34" charset="-120"/>
              </a:rPr>
              <a:t> </a:t>
            </a:r>
            <a:r>
              <a:rPr lang="en-US" altLang="zh-TW" sz="1200" dirty="0" smtClean="0">
                <a:latin typeface="Microsoft YaHei" panose="020B0503020204020204" pitchFamily="34" charset="-122"/>
                <a:ea typeface="微軟正黑體" panose="020B0604030504040204" pitchFamily="34" charset="-120"/>
              </a:rPr>
              <a:t>UY</a:t>
            </a:r>
          </a:p>
          <a:p>
            <a:pPr>
              <a:lnSpc>
                <a:spcPts val="1700"/>
              </a:lnSpc>
              <a:buClr>
                <a:srgbClr val="008080"/>
              </a:buClr>
            </a:pPr>
            <a:r>
              <a:rPr lang="en-US" altLang="zh-TW" sz="1200" dirty="0" smtClean="0">
                <a:latin typeface="Microsoft YaHei" panose="020B0503020204020204" pitchFamily="34" charset="-122"/>
                <a:ea typeface="微軟正黑體" panose="020B0604030504040204" pitchFamily="34" charset="-120"/>
              </a:rPr>
              <a:t>Leadcount</a:t>
            </a:r>
            <a:r>
              <a:rPr lang="zh-TW" altLang="en-US" sz="1200" dirty="0" smtClean="0">
                <a:latin typeface="Microsoft YaHei" panose="020B0503020204020204" pitchFamily="34" charset="-122"/>
                <a:ea typeface="微軟正黑體" panose="020B0604030504040204" pitchFamily="34" charset="-120"/>
              </a:rPr>
              <a:t> </a:t>
            </a:r>
            <a:r>
              <a:rPr lang="en-US" altLang="zh-TW" sz="1200" dirty="0" smtClean="0">
                <a:latin typeface="Microsoft YaHei" panose="020B0503020204020204" pitchFamily="34" charset="-122"/>
                <a:ea typeface="微軟正黑體" panose="020B0604030504040204" pitchFamily="34" charset="-120"/>
              </a:rPr>
              <a:t>:</a:t>
            </a:r>
            <a:r>
              <a:rPr lang="zh-TW" altLang="en-US" sz="1200" dirty="0" smtClean="0">
                <a:latin typeface="Microsoft YaHei" panose="020B0503020204020204" pitchFamily="34" charset="-122"/>
                <a:ea typeface="微軟正黑體" panose="020B0604030504040204" pitchFamily="34" charset="-120"/>
              </a:rPr>
              <a:t> </a:t>
            </a:r>
            <a:r>
              <a:rPr lang="en-US" altLang="zh-TW" sz="1200" dirty="0" smtClean="0">
                <a:latin typeface="Microsoft YaHei" panose="020B0503020204020204" pitchFamily="34" charset="-122"/>
                <a:ea typeface="微軟正黑體" panose="020B0604030504040204" pitchFamily="34" charset="-120"/>
              </a:rPr>
              <a:t>1548</a:t>
            </a:r>
          </a:p>
        </p:txBody>
      </p:sp>
      <p:cxnSp>
        <p:nvCxnSpPr>
          <p:cNvPr id="37" name="直線接點 36"/>
          <p:cNvCxnSpPr/>
          <p:nvPr/>
        </p:nvCxnSpPr>
        <p:spPr>
          <a:xfrm rot="5400000">
            <a:off x="4400266" y="1828727"/>
            <a:ext cx="360000" cy="0"/>
          </a:xfrm>
          <a:prstGeom prst="line">
            <a:avLst/>
          </a:prstGeom>
          <a:ln w="571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線單箭頭接點 3"/>
          <p:cNvCxnSpPr>
            <a:stCxn id="103" idx="3"/>
          </p:cNvCxnSpPr>
          <p:nvPr/>
        </p:nvCxnSpPr>
        <p:spPr>
          <a:xfrm>
            <a:off x="3992781" y="1834954"/>
            <a:ext cx="540000" cy="0"/>
          </a:xfrm>
          <a:prstGeom prst="straightConnector1">
            <a:avLst/>
          </a:prstGeom>
          <a:ln>
            <a:solidFill>
              <a:srgbClr val="0033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圖片 9"/>
          <p:cNvPicPr>
            <a:picLocks noChangeAspect="1"/>
          </p:cNvPicPr>
          <p:nvPr/>
        </p:nvPicPr>
        <p:blipFill rotWithShape="1">
          <a:blip r:embed="rId8"/>
          <a:srcRect l="7911" t="20859" r="29995" b="15761"/>
          <a:stretch/>
        </p:blipFill>
        <p:spPr>
          <a:xfrm>
            <a:off x="8855577" y="2513803"/>
            <a:ext cx="852853" cy="296620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81958" y="2800668"/>
            <a:ext cx="2700000" cy="546983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 rotWithShape="1">
          <a:blip r:embed="rId10"/>
          <a:srcRect t="14505" b="10661"/>
          <a:stretch/>
        </p:blipFill>
        <p:spPr>
          <a:xfrm>
            <a:off x="8774864" y="3355494"/>
            <a:ext cx="514422" cy="263769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881958" y="3632627"/>
            <a:ext cx="2700000" cy="704926"/>
          </a:xfrm>
          <a:prstGeom prst="rect">
            <a:avLst/>
          </a:prstGeom>
        </p:spPr>
      </p:pic>
      <p:sp>
        <p:nvSpPr>
          <p:cNvPr id="39" name="文字方塊 38"/>
          <p:cNvSpPr txBox="1"/>
          <p:nvPr/>
        </p:nvSpPr>
        <p:spPr>
          <a:xfrm>
            <a:off x="901358" y="2831464"/>
            <a:ext cx="2266967" cy="22082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05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微軟正黑體"/>
              </a:rPr>
              <a:t>Yield performance</a:t>
            </a:r>
          </a:p>
          <a:p>
            <a:pPr marL="0" marR="0" lvl="0" indent="0" algn="l" defTabSz="914400" rtl="0" eaLnBrk="1" fontAlgn="auto" latinLnBrk="0" hangingPunct="1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05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微軟正黑體"/>
              </a:rPr>
              <a:t>Defect pareto</a:t>
            </a:r>
          </a:p>
          <a:p>
            <a:pPr marL="0" marR="0" lvl="0" indent="0" algn="l" defTabSz="914400" rtl="0" eaLnBrk="1" fontAlgn="auto" latinLnBrk="0" hangingPunct="1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05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微軟正黑體"/>
              </a:rPr>
              <a:t>Close lot list</a:t>
            </a:r>
          </a:p>
          <a:p>
            <a:pPr lvl="0">
              <a:lnSpc>
                <a:spcPts val="1500"/>
              </a:lnSpc>
              <a:defRPr/>
            </a:pPr>
            <a:r>
              <a:rPr lang="en-US" altLang="zh-TW" sz="1050" dirty="0">
                <a:solidFill>
                  <a:prstClr val="black"/>
                </a:solidFill>
                <a:latin typeface="+mj-lt"/>
              </a:rPr>
              <a:t>Total output</a:t>
            </a:r>
          </a:p>
          <a:p>
            <a:pPr lvl="0">
              <a:lnSpc>
                <a:spcPts val="1500"/>
              </a:lnSpc>
              <a:defRPr/>
            </a:pPr>
            <a:r>
              <a:rPr lang="en-US" altLang="zh-TW" sz="1050" dirty="0">
                <a:solidFill>
                  <a:prstClr val="black"/>
                </a:solidFill>
                <a:latin typeface="+mj-lt"/>
              </a:rPr>
              <a:t>Shift status</a:t>
            </a:r>
          </a:p>
          <a:p>
            <a:pPr lvl="0">
              <a:lnSpc>
                <a:spcPts val="1500"/>
              </a:lnSpc>
              <a:defRPr/>
            </a:pPr>
            <a:r>
              <a:rPr lang="en-US" altLang="zh-TW" sz="1050" dirty="0">
                <a:solidFill>
                  <a:prstClr val="black"/>
                </a:solidFill>
                <a:latin typeface="+mj-lt"/>
              </a:rPr>
              <a:t>By machine chart </a:t>
            </a:r>
            <a:r>
              <a:rPr lang="en-US" altLang="zh-TW" sz="1050" dirty="0" smtClean="0">
                <a:solidFill>
                  <a:prstClr val="black"/>
                </a:solidFill>
                <a:latin typeface="+mj-lt"/>
              </a:rPr>
              <a:t>monitor</a:t>
            </a:r>
          </a:p>
          <a:p>
            <a:pPr>
              <a:lnSpc>
                <a:spcPts val="1500"/>
              </a:lnSpc>
              <a:defRPr/>
            </a:pPr>
            <a:r>
              <a:rPr lang="en-US" altLang="zh-TW" sz="1050" dirty="0">
                <a:solidFill>
                  <a:prstClr val="black"/>
                </a:solidFill>
                <a:latin typeface="+mj-lt"/>
              </a:rPr>
              <a:t>FCB 3/O </a:t>
            </a:r>
            <a:r>
              <a:rPr lang="en-US" altLang="zh-TW" sz="1050" dirty="0" smtClean="0">
                <a:solidFill>
                  <a:prstClr val="black"/>
                </a:solidFill>
                <a:latin typeface="+mj-lt"/>
              </a:rPr>
              <a:t>LRR</a:t>
            </a:r>
          </a:p>
          <a:p>
            <a:pPr lvl="0">
              <a:lnSpc>
                <a:spcPts val="1500"/>
              </a:lnSpc>
              <a:defRPr/>
            </a:pPr>
            <a:r>
              <a:rPr lang="en-US" altLang="zh-TW" sz="1050" dirty="0">
                <a:solidFill>
                  <a:prstClr val="black"/>
                </a:solidFill>
                <a:latin typeface="+mj-lt"/>
              </a:rPr>
              <a:t>TCB SOH monitor</a:t>
            </a:r>
          </a:p>
          <a:p>
            <a:pPr lvl="0">
              <a:lnSpc>
                <a:spcPts val="1500"/>
              </a:lnSpc>
              <a:defRPr/>
            </a:pPr>
            <a:r>
              <a:rPr lang="en-US" altLang="zh-TW" sz="1050" dirty="0">
                <a:solidFill>
                  <a:prstClr val="black"/>
                </a:solidFill>
                <a:latin typeface="+mj-lt"/>
              </a:rPr>
              <a:t>Performance by machine</a:t>
            </a:r>
          </a:p>
          <a:p>
            <a:pPr lvl="0">
              <a:lnSpc>
                <a:spcPts val="1500"/>
              </a:lnSpc>
              <a:defRPr/>
            </a:pPr>
            <a:r>
              <a:rPr lang="en-US" altLang="zh-TW" sz="1050" dirty="0">
                <a:solidFill>
                  <a:prstClr val="black"/>
                </a:solidFill>
                <a:latin typeface="+mj-lt"/>
              </a:rPr>
              <a:t>Molding thickness SOH</a:t>
            </a:r>
          </a:p>
          <a:p>
            <a:pPr lvl="0">
              <a:lnSpc>
                <a:spcPts val="1500"/>
              </a:lnSpc>
              <a:defRPr/>
            </a:pPr>
            <a:r>
              <a:rPr lang="en-US" altLang="zh-TW" sz="1050" dirty="0">
                <a:solidFill>
                  <a:prstClr val="black"/>
                </a:solidFill>
                <a:latin typeface="+mj-lt"/>
              </a:rPr>
              <a:t>Performance by </a:t>
            </a:r>
            <a:r>
              <a:rPr lang="en-US" altLang="zh-TW" sz="1050" dirty="0" smtClean="0">
                <a:solidFill>
                  <a:prstClr val="black"/>
                </a:solidFill>
                <a:latin typeface="+mj-lt"/>
              </a:rPr>
              <a:t>StripMoldChase</a:t>
            </a:r>
            <a:endParaRPr lang="en-US" altLang="zh-TW" sz="1050" dirty="0">
              <a:solidFill>
                <a:prstClr val="black"/>
              </a:solidFill>
              <a:latin typeface="+mj-lt"/>
            </a:endParaRPr>
          </a:p>
        </p:txBody>
      </p:sp>
      <p:cxnSp>
        <p:nvCxnSpPr>
          <p:cNvPr id="40" name="肘形接點 39"/>
          <p:cNvCxnSpPr/>
          <p:nvPr/>
        </p:nvCxnSpPr>
        <p:spPr>
          <a:xfrm rot="10800000" flipV="1">
            <a:off x="934722" y="2967304"/>
            <a:ext cx="7200" cy="1908000"/>
          </a:xfrm>
          <a:prstGeom prst="bentConnector3">
            <a:avLst>
              <a:gd name="adj1" fmla="val 1800000"/>
            </a:avLst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/>
          <p:cNvCxnSpPr/>
          <p:nvPr/>
        </p:nvCxnSpPr>
        <p:spPr>
          <a:xfrm>
            <a:off x="808319" y="3177662"/>
            <a:ext cx="1332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接點 41"/>
          <p:cNvCxnSpPr/>
          <p:nvPr/>
        </p:nvCxnSpPr>
        <p:spPr>
          <a:xfrm>
            <a:off x="808319" y="3366330"/>
            <a:ext cx="1332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/>
          <p:cNvCxnSpPr/>
          <p:nvPr/>
        </p:nvCxnSpPr>
        <p:spPr>
          <a:xfrm>
            <a:off x="808319" y="3554998"/>
            <a:ext cx="1332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接點 44"/>
          <p:cNvCxnSpPr/>
          <p:nvPr/>
        </p:nvCxnSpPr>
        <p:spPr>
          <a:xfrm>
            <a:off x="808319" y="3743666"/>
            <a:ext cx="1332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接點 45"/>
          <p:cNvCxnSpPr/>
          <p:nvPr/>
        </p:nvCxnSpPr>
        <p:spPr>
          <a:xfrm>
            <a:off x="808319" y="3932334"/>
            <a:ext cx="1332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接點 46"/>
          <p:cNvCxnSpPr/>
          <p:nvPr/>
        </p:nvCxnSpPr>
        <p:spPr>
          <a:xfrm>
            <a:off x="808319" y="4121002"/>
            <a:ext cx="1332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接點 47"/>
          <p:cNvCxnSpPr/>
          <p:nvPr/>
        </p:nvCxnSpPr>
        <p:spPr>
          <a:xfrm>
            <a:off x="808319" y="4309670"/>
            <a:ext cx="1332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接點 48"/>
          <p:cNvCxnSpPr/>
          <p:nvPr/>
        </p:nvCxnSpPr>
        <p:spPr>
          <a:xfrm>
            <a:off x="808319" y="4498338"/>
            <a:ext cx="1332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接點 49"/>
          <p:cNvCxnSpPr/>
          <p:nvPr/>
        </p:nvCxnSpPr>
        <p:spPr>
          <a:xfrm>
            <a:off x="808319" y="4687010"/>
            <a:ext cx="1332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文字方塊 50"/>
          <p:cNvSpPr txBox="1"/>
          <p:nvPr/>
        </p:nvSpPr>
        <p:spPr>
          <a:xfrm>
            <a:off x="6616358" y="2831464"/>
            <a:ext cx="2000869" cy="103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 marR="0" lvl="0" indent="0" fontAlgn="auto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05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微軟正黑體"/>
              </a:defRPr>
            </a:lvl1pPr>
          </a:lstStyle>
          <a:p>
            <a:r>
              <a:rPr lang="en-US" altLang="zh-TW" dirty="0"/>
              <a:t>Daily / weekly chart monitor</a:t>
            </a:r>
          </a:p>
          <a:p>
            <a:r>
              <a:rPr lang="en-US" altLang="zh-TW" dirty="0"/>
              <a:t>BPI mark reject rework rate</a:t>
            </a:r>
          </a:p>
          <a:p>
            <a:r>
              <a:rPr lang="en-US" altLang="zh-TW" dirty="0"/>
              <a:t>BGA rework rate</a:t>
            </a:r>
          </a:p>
          <a:p>
            <a:r>
              <a:rPr lang="en-US" altLang="zh-TW" dirty="0"/>
              <a:t>Bump height</a:t>
            </a:r>
          </a:p>
          <a:p>
            <a:r>
              <a:rPr lang="en-US" altLang="zh-TW" dirty="0"/>
              <a:t>Substrate space</a:t>
            </a:r>
          </a:p>
        </p:txBody>
      </p:sp>
      <p:cxnSp>
        <p:nvCxnSpPr>
          <p:cNvPr id="52" name="肘形接點 51"/>
          <p:cNvCxnSpPr/>
          <p:nvPr/>
        </p:nvCxnSpPr>
        <p:spPr>
          <a:xfrm rot="10800000" flipV="1">
            <a:off x="6649722" y="2967096"/>
            <a:ext cx="7200" cy="774000"/>
          </a:xfrm>
          <a:prstGeom prst="bentConnector3">
            <a:avLst>
              <a:gd name="adj1" fmla="val 1800000"/>
            </a:avLst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接點 52"/>
          <p:cNvCxnSpPr/>
          <p:nvPr/>
        </p:nvCxnSpPr>
        <p:spPr>
          <a:xfrm>
            <a:off x="6523319" y="3168870"/>
            <a:ext cx="1332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接點 53"/>
          <p:cNvCxnSpPr/>
          <p:nvPr/>
        </p:nvCxnSpPr>
        <p:spPr>
          <a:xfrm>
            <a:off x="6523319" y="3355341"/>
            <a:ext cx="1332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接點 54"/>
          <p:cNvCxnSpPr/>
          <p:nvPr/>
        </p:nvCxnSpPr>
        <p:spPr>
          <a:xfrm>
            <a:off x="6523319" y="3541812"/>
            <a:ext cx="1332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8762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702429" y="966674"/>
            <a:ext cx="53929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Data programming and mapping.</a:t>
            </a:r>
          </a:p>
        </p:txBody>
      </p:sp>
      <p:graphicFrame>
        <p:nvGraphicFramePr>
          <p:cNvPr id="32" name="表格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0698982"/>
              </p:ext>
            </p:extLst>
          </p:nvPr>
        </p:nvGraphicFramePr>
        <p:xfrm>
          <a:off x="696000" y="382923"/>
          <a:ext cx="10800000" cy="36000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350000">
                  <a:extLst>
                    <a:ext uri="{9D8B030D-6E8A-4147-A177-3AD203B41FA5}">
                      <a16:colId xmlns:a16="http://schemas.microsoft.com/office/drawing/2014/main" val="655906935"/>
                    </a:ext>
                  </a:extLst>
                </a:gridCol>
                <a:gridCol w="1350000">
                  <a:extLst>
                    <a:ext uri="{9D8B030D-6E8A-4147-A177-3AD203B41FA5}">
                      <a16:colId xmlns:a16="http://schemas.microsoft.com/office/drawing/2014/main" val="1591410348"/>
                    </a:ext>
                  </a:extLst>
                </a:gridCol>
                <a:gridCol w="1350000">
                  <a:extLst>
                    <a:ext uri="{9D8B030D-6E8A-4147-A177-3AD203B41FA5}">
                      <a16:colId xmlns:a16="http://schemas.microsoft.com/office/drawing/2014/main" val="2835418310"/>
                    </a:ext>
                  </a:extLst>
                </a:gridCol>
                <a:gridCol w="1350000">
                  <a:extLst>
                    <a:ext uri="{9D8B030D-6E8A-4147-A177-3AD203B41FA5}">
                      <a16:colId xmlns:a16="http://schemas.microsoft.com/office/drawing/2014/main" val="512218169"/>
                    </a:ext>
                  </a:extLst>
                </a:gridCol>
                <a:gridCol w="1350000">
                  <a:extLst>
                    <a:ext uri="{9D8B030D-6E8A-4147-A177-3AD203B41FA5}">
                      <a16:colId xmlns:a16="http://schemas.microsoft.com/office/drawing/2014/main" val="2263284470"/>
                    </a:ext>
                  </a:extLst>
                </a:gridCol>
                <a:gridCol w="1350000">
                  <a:extLst>
                    <a:ext uri="{9D8B030D-6E8A-4147-A177-3AD203B41FA5}">
                      <a16:colId xmlns:a16="http://schemas.microsoft.com/office/drawing/2014/main" val="2988542659"/>
                    </a:ext>
                  </a:extLst>
                </a:gridCol>
                <a:gridCol w="1350000">
                  <a:extLst>
                    <a:ext uri="{9D8B030D-6E8A-4147-A177-3AD203B41FA5}">
                      <a16:colId xmlns:a16="http://schemas.microsoft.com/office/drawing/2014/main" val="2478687398"/>
                    </a:ext>
                  </a:extLst>
                </a:gridCol>
                <a:gridCol w="1350000">
                  <a:extLst>
                    <a:ext uri="{9D8B030D-6E8A-4147-A177-3AD203B41FA5}">
                      <a16:colId xmlns:a16="http://schemas.microsoft.com/office/drawing/2014/main" val="2021352842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aseline="0" dirty="0" smtClean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微軟正黑體" panose="020B0604030504040204" pitchFamily="34" charset="-120"/>
                        </a:rPr>
                        <a:t>1. </a:t>
                      </a:r>
                      <a:r>
                        <a:rPr lang="zh-TW" altLang="en-US" sz="1400" baseline="0" dirty="0" smtClean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微軟正黑體" panose="020B0604030504040204" pitchFamily="34" charset="-120"/>
                        </a:rPr>
                        <a:t>主題選定</a:t>
                      </a:r>
                      <a:endParaRPr lang="zh-TW" altLang="en-US" sz="1400" baseline="0" dirty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aseline="0" dirty="0" smtClean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微軟正黑體" panose="020B0604030504040204" pitchFamily="34" charset="-120"/>
                        </a:rPr>
                        <a:t>2</a:t>
                      </a:r>
                      <a:r>
                        <a:rPr lang="en-US" altLang="zh-TW" sz="1400" b="1" kern="1200" baseline="0" dirty="0" smtClean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微軟正黑體" panose="020B0604030504040204" pitchFamily="34" charset="-120"/>
                          <a:cs typeface="+mn-cs"/>
                        </a:rPr>
                        <a:t>.</a:t>
                      </a:r>
                      <a:r>
                        <a:rPr lang="zh-TW" altLang="en-US" sz="1400" b="1" kern="1200" baseline="0" dirty="0" smtClean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微軟正黑體" panose="020B0604030504040204" pitchFamily="34" charset="-120"/>
                          <a:cs typeface="+mn-cs"/>
                        </a:rPr>
                        <a:t> 選定理由</a:t>
                      </a:r>
                      <a:endParaRPr lang="zh-TW" altLang="en-US" sz="1400" b="1" kern="1200" baseline="0" dirty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altLang="zh-TW" sz="1400" b="1" kern="1200" baseline="0" dirty="0" smtClean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微軟正黑體" panose="020B0604030504040204" pitchFamily="34" charset="-120"/>
                          <a:cs typeface="+mn-cs"/>
                        </a:rPr>
                        <a:t>3.</a:t>
                      </a:r>
                      <a:r>
                        <a:rPr lang="zh-TW" altLang="en-US" sz="1400" b="1" kern="1200" baseline="0" dirty="0" smtClean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微軟正黑體" panose="020B0604030504040204" pitchFamily="34" charset="-120"/>
                          <a:cs typeface="+mn-cs"/>
                        </a:rPr>
                        <a:t> 目前現況</a:t>
                      </a:r>
                      <a:endParaRPr lang="zh-TW" altLang="en-US" sz="1400" b="1" kern="1200" baseline="0" dirty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aseline="0" dirty="0" smtClean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微軟正黑體" panose="020B0604030504040204" pitchFamily="34" charset="-120"/>
                        </a:rPr>
                        <a:t>4.</a:t>
                      </a:r>
                      <a:r>
                        <a:rPr lang="zh-TW" altLang="en-US" sz="1400" baseline="0" dirty="0" smtClean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微軟正黑體" panose="020B0604030504040204" pitchFamily="34" charset="-120"/>
                        </a:rPr>
                        <a:t> 原因分析</a:t>
                      </a:r>
                      <a:endParaRPr lang="zh-TW" altLang="en-US" sz="1400" baseline="0" dirty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aseline="0" dirty="0" smtClean="0">
                          <a:solidFill>
                            <a:schemeClr val="bg1"/>
                          </a:solidFill>
                          <a:latin typeface="Microsoft YaHei" panose="020B0503020204020204" pitchFamily="34" charset="-122"/>
                          <a:ea typeface="微軟正黑體" panose="020B0604030504040204" pitchFamily="34" charset="-120"/>
                        </a:rPr>
                        <a:t>5.</a:t>
                      </a:r>
                      <a:r>
                        <a:rPr lang="zh-TW" altLang="en-US" sz="1400" baseline="0" dirty="0" smtClean="0">
                          <a:solidFill>
                            <a:schemeClr val="bg1"/>
                          </a:solidFill>
                          <a:latin typeface="Microsoft YaHei" panose="020B0503020204020204" pitchFamily="34" charset="-122"/>
                          <a:ea typeface="微軟正黑體" panose="020B0604030504040204" pitchFamily="34" charset="-120"/>
                        </a:rPr>
                        <a:t> 評估與執行</a:t>
                      </a:r>
                      <a:endParaRPr lang="zh-TW" altLang="en-US" sz="1400" baseline="0" dirty="0">
                        <a:solidFill>
                          <a:schemeClr val="bg1"/>
                        </a:solidFill>
                        <a:latin typeface="Microsoft YaHei" panose="020B0503020204020204" pitchFamily="34" charset="-122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aseline="0" dirty="0" smtClean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微軟正黑體" panose="020B0604030504040204" pitchFamily="34" charset="-120"/>
                        </a:rPr>
                        <a:t>6.</a:t>
                      </a:r>
                      <a:r>
                        <a:rPr lang="zh-TW" altLang="en-US" sz="1400" baseline="0" dirty="0" smtClean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微軟正黑體" panose="020B0604030504040204" pitchFamily="34" charset="-120"/>
                        </a:rPr>
                        <a:t> 效果確認</a:t>
                      </a:r>
                      <a:endParaRPr lang="zh-TW" altLang="en-US" sz="1400" baseline="0" dirty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aseline="0" dirty="0" smtClean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微軟正黑體" panose="020B0604030504040204" pitchFamily="34" charset="-120"/>
                        </a:rPr>
                        <a:t>7.</a:t>
                      </a:r>
                      <a:r>
                        <a:rPr lang="zh-TW" altLang="en-US" sz="1400" baseline="0" dirty="0" smtClean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微軟正黑體" panose="020B0604030504040204" pitchFamily="34" charset="-120"/>
                        </a:rPr>
                        <a:t> 標準化</a:t>
                      </a:r>
                      <a:endParaRPr lang="zh-TW" altLang="en-US" sz="1400" baseline="0" dirty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aseline="0" dirty="0" smtClean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微軟正黑體" panose="020B0604030504040204" pitchFamily="34" charset="-120"/>
                        </a:rPr>
                        <a:t>8.</a:t>
                      </a:r>
                      <a:r>
                        <a:rPr lang="zh-TW" altLang="en-US" sz="1400" baseline="0" dirty="0" smtClean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微軟正黑體" panose="020B0604030504040204" pitchFamily="34" charset="-120"/>
                        </a:rPr>
                        <a:t> 殘留問題</a:t>
                      </a:r>
                      <a:endParaRPr lang="zh-TW" altLang="en-US" sz="1400" baseline="0" dirty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4931276"/>
                  </a:ext>
                </a:extLst>
              </a:tr>
            </a:tbl>
          </a:graphicData>
        </a:graphic>
      </p:graphicFrame>
      <p:sp>
        <p:nvSpPr>
          <p:cNvPr id="103" name="文字方塊 102"/>
          <p:cNvSpPr txBox="1"/>
          <p:nvPr/>
        </p:nvSpPr>
        <p:spPr>
          <a:xfrm>
            <a:off x="807935" y="1573344"/>
            <a:ext cx="4136004" cy="523220"/>
          </a:xfrm>
          <a:prstGeom prst="rect">
            <a:avLst/>
          </a:prstGeom>
          <a:solidFill>
            <a:schemeClr val="accent1">
              <a:lumMod val="20000"/>
              <a:lumOff val="80000"/>
              <a:alpha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TW" sz="1400" u="sng" dirty="0">
                <a:solidFill>
                  <a:srgbClr val="0033CC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Second action phase 1.</a:t>
            </a:r>
          </a:p>
          <a:p>
            <a:r>
              <a:rPr lang="en-US" altLang="zh-TW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Calculate and present according to conditions</a:t>
            </a:r>
            <a:endParaRPr lang="zh-TW" altLang="en-US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5532354" y="1466588"/>
            <a:ext cx="3645037" cy="7463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1700"/>
              </a:lnSpc>
              <a:buClr>
                <a:srgbClr val="008080"/>
              </a:buClr>
            </a:pPr>
            <a:r>
              <a:rPr lang="en-US" altLang="zh-TW" sz="1200" dirty="0" smtClean="0">
                <a:latin typeface="Microsoft YaHei" panose="020B0503020204020204" pitchFamily="34" charset="-122"/>
                <a:ea typeface="微軟正黑體" panose="020B0604030504040204" pitchFamily="34" charset="-120"/>
              </a:rPr>
              <a:t>A day / weekly Assy yield and closeqty monitor</a:t>
            </a:r>
          </a:p>
          <a:p>
            <a:pPr>
              <a:lnSpc>
                <a:spcPts val="1700"/>
              </a:lnSpc>
              <a:buClr>
                <a:srgbClr val="008080"/>
              </a:buClr>
            </a:pPr>
            <a:r>
              <a:rPr lang="en-US" altLang="zh-TW" sz="1200" dirty="0">
                <a:latin typeface="Microsoft YaHei" panose="020B0503020204020204" pitchFamily="34" charset="-122"/>
                <a:ea typeface="微軟正黑體" panose="020B0604030504040204" pitchFamily="34" charset="-120"/>
              </a:rPr>
              <a:t>Defect </a:t>
            </a:r>
            <a:r>
              <a:rPr lang="en-US" altLang="zh-TW" sz="1200" dirty="0" smtClean="0">
                <a:latin typeface="Microsoft YaHei" panose="020B0503020204020204" pitchFamily="34" charset="-122"/>
                <a:ea typeface="微軟正黑體" panose="020B0604030504040204" pitchFamily="34" charset="-120"/>
              </a:rPr>
              <a:t>compare distribution</a:t>
            </a:r>
          </a:p>
          <a:p>
            <a:pPr>
              <a:lnSpc>
                <a:spcPts val="1700"/>
              </a:lnSpc>
              <a:buClr>
                <a:srgbClr val="008080"/>
              </a:buClr>
            </a:pPr>
            <a:r>
              <a:rPr lang="en-US" altLang="zh-TW" sz="1200" dirty="0" smtClean="0">
                <a:latin typeface="Microsoft YaHei" panose="020B0503020204020204" pitchFamily="34" charset="-122"/>
                <a:ea typeface="微軟正黑體" panose="020B0604030504040204" pitchFamily="34" charset="-120"/>
              </a:rPr>
              <a:t>Close lots schedule list summary</a:t>
            </a:r>
          </a:p>
        </p:txBody>
      </p:sp>
      <p:cxnSp>
        <p:nvCxnSpPr>
          <p:cNvPr id="43" name="直線接點 42"/>
          <p:cNvCxnSpPr/>
          <p:nvPr/>
        </p:nvCxnSpPr>
        <p:spPr>
          <a:xfrm rot="5400000">
            <a:off x="5232831" y="1842468"/>
            <a:ext cx="594000" cy="0"/>
          </a:xfrm>
          <a:prstGeom prst="line">
            <a:avLst/>
          </a:prstGeom>
          <a:ln w="571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單箭頭接點 55"/>
          <p:cNvCxnSpPr>
            <a:stCxn id="103" idx="3"/>
          </p:cNvCxnSpPr>
          <p:nvPr/>
        </p:nvCxnSpPr>
        <p:spPr>
          <a:xfrm>
            <a:off x="4943938" y="1834954"/>
            <a:ext cx="540000" cy="0"/>
          </a:xfrm>
          <a:prstGeom prst="straightConnector1">
            <a:avLst/>
          </a:prstGeom>
          <a:ln>
            <a:solidFill>
              <a:srgbClr val="0033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文字方塊 75"/>
          <p:cNvSpPr txBox="1"/>
          <p:nvPr/>
        </p:nvSpPr>
        <p:spPr>
          <a:xfrm>
            <a:off x="702428" y="2523687"/>
            <a:ext cx="23457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EDA representative index</a:t>
            </a:r>
            <a:endParaRPr lang="zh-TW" altLang="en-US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78" name="圖片 7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0990" y="4140561"/>
            <a:ext cx="2700000" cy="342805"/>
          </a:xfrm>
          <a:prstGeom prst="rect">
            <a:avLst/>
          </a:prstGeom>
        </p:spPr>
      </p:pic>
      <p:pic>
        <p:nvPicPr>
          <p:cNvPr id="79" name="圖片 7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0990" y="4765303"/>
            <a:ext cx="2700000" cy="454455"/>
          </a:xfrm>
          <a:prstGeom prst="rect">
            <a:avLst/>
          </a:prstGeom>
        </p:spPr>
      </p:pic>
      <p:sp>
        <p:nvSpPr>
          <p:cNvPr id="80" name="矩形 79"/>
          <p:cNvSpPr/>
          <p:nvPr/>
        </p:nvSpPr>
        <p:spPr>
          <a:xfrm>
            <a:off x="3179411" y="2831464"/>
            <a:ext cx="2803384" cy="23544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Clr>
                <a:srgbClr val="006666"/>
              </a:buClr>
              <a:buFont typeface="Wingdings" panose="05000000000000000000" pitchFamily="2" charset="2"/>
              <a:buChar char="Ø"/>
            </a:pPr>
            <a:r>
              <a:rPr lang="en-US" altLang="zh-TW" sz="105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--</a:t>
            </a:r>
            <a:r>
              <a:rPr lang="zh-TW" altLang="en-US" sz="105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TW" sz="105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</a:p>
          <a:p>
            <a:pPr marL="171450" indent="-171450">
              <a:buClr>
                <a:srgbClr val="006666"/>
              </a:buClr>
              <a:buFont typeface="Wingdings" panose="05000000000000000000" pitchFamily="2" charset="2"/>
              <a:buChar char="Ø"/>
            </a:pPr>
            <a:r>
              <a:rPr lang="en-US" altLang="zh-TW" sz="105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Fetch time interval </a:t>
            </a:r>
            <a:r>
              <a:rPr lang="en-US" altLang="zh-TW" sz="800" dirty="0" smtClean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(yesterday and weekly)</a:t>
            </a:r>
          </a:p>
          <a:p>
            <a:pPr marL="171450" indent="-171450">
              <a:buClr>
                <a:srgbClr val="006666"/>
              </a:buClr>
              <a:buFont typeface="Wingdings" panose="05000000000000000000" pitchFamily="2" charset="2"/>
              <a:buChar char="Ø"/>
            </a:pPr>
            <a:r>
              <a:rPr lang="en-US" altLang="zh-TW" sz="105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Condition </a:t>
            </a:r>
            <a:r>
              <a:rPr lang="en-US" altLang="zh-TW" sz="105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filter exclusion</a:t>
            </a:r>
          </a:p>
          <a:p>
            <a:pPr marL="171450" indent="-171450">
              <a:buClr>
                <a:srgbClr val="006666"/>
              </a:buClr>
              <a:buFont typeface="Wingdings" panose="05000000000000000000" pitchFamily="2" charset="2"/>
              <a:buChar char="Ø"/>
            </a:pPr>
            <a:r>
              <a:rPr lang="en-US" altLang="zh-TW" sz="105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Sum the quantity</a:t>
            </a:r>
          </a:p>
          <a:p>
            <a:pPr marL="171450" indent="-171450">
              <a:buClr>
                <a:srgbClr val="006666"/>
              </a:buClr>
              <a:buFont typeface="Wingdings" panose="05000000000000000000" pitchFamily="2" charset="2"/>
              <a:buChar char="Ø"/>
            </a:pPr>
            <a:r>
              <a:rPr lang="en-US" altLang="zh-TW" sz="105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Come to Yield conclusion</a:t>
            </a:r>
          </a:p>
          <a:p>
            <a:pPr marL="171450" indent="-171450">
              <a:buClr>
                <a:srgbClr val="006666"/>
              </a:buClr>
              <a:buFont typeface="Wingdings" panose="05000000000000000000" pitchFamily="2" charset="2"/>
              <a:buChar char="Ø"/>
            </a:pPr>
            <a:endParaRPr lang="en-US" altLang="zh-TW" sz="105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71450" indent="-171450">
              <a:buClr>
                <a:srgbClr val="006666"/>
              </a:buClr>
              <a:buFont typeface="Wingdings" panose="05000000000000000000" pitchFamily="2" charset="2"/>
              <a:buChar char="Ø"/>
            </a:pPr>
            <a:r>
              <a:rPr lang="en-US" altLang="zh-TW" sz="105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--</a:t>
            </a:r>
            <a:r>
              <a:rPr lang="zh-TW" altLang="en-US" sz="105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TW" sz="105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</a:p>
          <a:p>
            <a:pPr marL="171450" indent="-171450">
              <a:buClr>
                <a:srgbClr val="006666"/>
              </a:buClr>
              <a:buFont typeface="Wingdings" panose="05000000000000000000" pitchFamily="2" charset="2"/>
              <a:buChar char="Ø"/>
            </a:pPr>
            <a:r>
              <a:rPr lang="en-US" altLang="zh-TW" sz="105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Quantity</a:t>
            </a:r>
            <a:r>
              <a:rPr lang="zh-TW" altLang="en-US" sz="105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TW" sz="105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calculate independently</a:t>
            </a:r>
          </a:p>
          <a:p>
            <a:pPr marL="171450" indent="-171450">
              <a:buClr>
                <a:srgbClr val="006666"/>
              </a:buClr>
              <a:buFont typeface="Wingdings" panose="05000000000000000000" pitchFamily="2" charset="2"/>
              <a:buChar char="Ø"/>
            </a:pPr>
            <a:r>
              <a:rPr lang="en-US" altLang="zh-TW" sz="105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Join all field</a:t>
            </a:r>
          </a:p>
          <a:p>
            <a:pPr marL="171450" indent="-171450">
              <a:buClr>
                <a:srgbClr val="006666"/>
              </a:buClr>
              <a:buFont typeface="Wingdings" panose="05000000000000000000" pitchFamily="2" charset="2"/>
              <a:buChar char="Ø"/>
            </a:pPr>
            <a:r>
              <a:rPr lang="en-US" altLang="zh-TW" sz="105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Unify types into varchar</a:t>
            </a:r>
          </a:p>
          <a:p>
            <a:pPr marL="171450" indent="-171450">
              <a:buClr>
                <a:srgbClr val="006666"/>
              </a:buClr>
              <a:buFont typeface="Wingdings" panose="05000000000000000000" pitchFamily="2" charset="2"/>
              <a:buChar char="Ø"/>
            </a:pPr>
            <a:r>
              <a:rPr lang="en-US" altLang="zh-TW" sz="105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Sequencing and rename</a:t>
            </a:r>
          </a:p>
          <a:p>
            <a:pPr marL="171450" indent="-171450">
              <a:buClr>
                <a:srgbClr val="006666"/>
              </a:buClr>
              <a:buFont typeface="Wingdings" panose="05000000000000000000" pitchFamily="2" charset="2"/>
              <a:buChar char="Ø"/>
            </a:pPr>
            <a:endParaRPr lang="en-US" altLang="zh-TW" sz="105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71450" indent="-171450">
              <a:buClr>
                <a:srgbClr val="006666"/>
              </a:buClr>
              <a:buFont typeface="Wingdings" panose="05000000000000000000" pitchFamily="2" charset="2"/>
              <a:buChar char="Ø"/>
            </a:pPr>
            <a:r>
              <a:rPr lang="en-US" altLang="zh-TW" sz="105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-- 3</a:t>
            </a:r>
          </a:p>
          <a:p>
            <a:pPr marL="171450" indent="-171450">
              <a:buClr>
                <a:srgbClr val="006666"/>
              </a:buClr>
              <a:buFont typeface="Wingdings" panose="05000000000000000000" pitchFamily="2" charset="2"/>
              <a:buChar char="Ø"/>
            </a:pPr>
            <a:r>
              <a:rPr lang="en-US" altLang="zh-TW" sz="105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Select key information</a:t>
            </a:r>
            <a:endParaRPr lang="zh-TW" altLang="en-US" sz="105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1" name="文字方塊 80"/>
          <p:cNvSpPr txBox="1"/>
          <p:nvPr/>
        </p:nvSpPr>
        <p:spPr>
          <a:xfrm>
            <a:off x="901359" y="2831464"/>
            <a:ext cx="2266967" cy="22082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ts val="1500"/>
              </a:lnSpc>
              <a:defRPr/>
            </a:pPr>
            <a:r>
              <a:rPr kumimoji="0" lang="en-US" altLang="zh-TW" sz="105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微軟正黑體"/>
              </a:rPr>
              <a:t>Yield performance </a:t>
            </a:r>
            <a:r>
              <a:rPr lang="en-US" altLang="zh-TW" sz="800" dirty="0" smtClean="0">
                <a:latin typeface="Microsoft YaHei" panose="020B0503020204020204" pitchFamily="34" charset="-122"/>
                <a:ea typeface="微軟正黑體" panose="020B0604030504040204" pitchFamily="34" charset="-120"/>
              </a:rPr>
              <a:t>-- 1</a:t>
            </a:r>
            <a:endParaRPr kumimoji="0" lang="en-US" altLang="zh-TW" sz="8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+mj-lt"/>
              <a:ea typeface="微軟正黑體"/>
            </a:endParaRPr>
          </a:p>
          <a:p>
            <a:pPr>
              <a:lnSpc>
                <a:spcPts val="1500"/>
              </a:lnSpc>
              <a:defRPr/>
            </a:pPr>
            <a:r>
              <a:rPr kumimoji="0" lang="en-US" altLang="zh-TW" sz="105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微軟正黑體"/>
              </a:rPr>
              <a:t>Defect </a:t>
            </a:r>
            <a:r>
              <a:rPr kumimoji="0" lang="en-US" altLang="zh-TW" sz="105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j-lt"/>
                <a:ea typeface="微軟正黑體"/>
              </a:rPr>
              <a:t>pareto </a:t>
            </a:r>
            <a:r>
              <a:rPr lang="en-US" altLang="zh-TW" sz="800" dirty="0" smtClean="0">
                <a:latin typeface="Microsoft YaHei" panose="020B0503020204020204" pitchFamily="34" charset="-122"/>
                <a:ea typeface="微軟正黑體" panose="020B0604030504040204" pitchFamily="34" charset="-120"/>
              </a:rPr>
              <a:t>--2</a:t>
            </a:r>
            <a:endParaRPr kumimoji="0" lang="en-US" altLang="zh-TW" sz="105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+mj-lt"/>
              <a:ea typeface="微軟正黑體"/>
            </a:endParaRPr>
          </a:p>
          <a:p>
            <a:pPr>
              <a:lnSpc>
                <a:spcPts val="1500"/>
              </a:lnSpc>
              <a:defRPr/>
            </a:pPr>
            <a:r>
              <a:rPr kumimoji="0" lang="en-US" altLang="zh-TW" sz="105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微軟正黑體"/>
              </a:rPr>
              <a:t>Close lot </a:t>
            </a:r>
            <a:r>
              <a:rPr kumimoji="0" lang="en-US" altLang="zh-TW" sz="105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j-lt"/>
                <a:ea typeface="微軟正黑體"/>
              </a:rPr>
              <a:t>list </a:t>
            </a:r>
            <a:r>
              <a:rPr lang="en-US" altLang="zh-TW" sz="800" dirty="0" smtClean="0">
                <a:latin typeface="Microsoft YaHei" panose="020B0503020204020204" pitchFamily="34" charset="-122"/>
                <a:ea typeface="微軟正黑體" panose="020B0604030504040204" pitchFamily="34" charset="-120"/>
              </a:rPr>
              <a:t>--3</a:t>
            </a:r>
            <a:endParaRPr kumimoji="0" lang="en-US" altLang="zh-TW" sz="8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+mj-lt"/>
              <a:ea typeface="微軟正黑體"/>
            </a:endParaRPr>
          </a:p>
          <a:p>
            <a:pPr lvl="0">
              <a:lnSpc>
                <a:spcPts val="1500"/>
              </a:lnSpc>
              <a:defRPr/>
            </a:pPr>
            <a:r>
              <a:rPr lang="en-US" altLang="zh-TW" sz="1050" dirty="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</a:rPr>
              <a:t>Total output</a:t>
            </a:r>
          </a:p>
          <a:p>
            <a:pPr lvl="0">
              <a:lnSpc>
                <a:spcPts val="1500"/>
              </a:lnSpc>
              <a:defRPr/>
            </a:pPr>
            <a:r>
              <a:rPr lang="en-US" altLang="zh-TW" sz="1050" dirty="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</a:rPr>
              <a:t>Shift status</a:t>
            </a:r>
          </a:p>
          <a:p>
            <a:pPr lvl="0">
              <a:lnSpc>
                <a:spcPts val="1500"/>
              </a:lnSpc>
              <a:defRPr/>
            </a:pPr>
            <a:r>
              <a:rPr lang="en-US" altLang="zh-TW" sz="1050" dirty="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</a:rPr>
              <a:t>By machine chart </a:t>
            </a:r>
            <a:r>
              <a:rPr lang="en-US" altLang="zh-TW" sz="105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</a:rPr>
              <a:t>monitor</a:t>
            </a:r>
          </a:p>
          <a:p>
            <a:pPr>
              <a:lnSpc>
                <a:spcPts val="1500"/>
              </a:lnSpc>
              <a:defRPr/>
            </a:pPr>
            <a:r>
              <a:rPr lang="en-US" altLang="zh-TW" sz="1050" dirty="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</a:rPr>
              <a:t>FCB 3/O </a:t>
            </a:r>
            <a:r>
              <a:rPr lang="en-US" altLang="zh-TW" sz="105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</a:rPr>
              <a:t>LRR</a:t>
            </a:r>
          </a:p>
          <a:p>
            <a:pPr lvl="0">
              <a:lnSpc>
                <a:spcPts val="1500"/>
              </a:lnSpc>
              <a:defRPr/>
            </a:pPr>
            <a:r>
              <a:rPr lang="en-US" altLang="zh-TW" sz="1050" dirty="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</a:rPr>
              <a:t>TCB SOH monitor</a:t>
            </a:r>
          </a:p>
          <a:p>
            <a:pPr lvl="0">
              <a:lnSpc>
                <a:spcPts val="1500"/>
              </a:lnSpc>
              <a:defRPr/>
            </a:pPr>
            <a:r>
              <a:rPr lang="en-US" altLang="zh-TW" sz="1050" dirty="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</a:rPr>
              <a:t>Performance by machine</a:t>
            </a:r>
          </a:p>
          <a:p>
            <a:pPr lvl="0">
              <a:lnSpc>
                <a:spcPts val="1500"/>
              </a:lnSpc>
              <a:defRPr/>
            </a:pPr>
            <a:r>
              <a:rPr lang="en-US" altLang="zh-TW" sz="1050" dirty="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</a:rPr>
              <a:t>Molding thickness SOH</a:t>
            </a:r>
          </a:p>
          <a:p>
            <a:pPr lvl="0">
              <a:lnSpc>
                <a:spcPts val="1500"/>
              </a:lnSpc>
              <a:defRPr/>
            </a:pPr>
            <a:r>
              <a:rPr lang="en-US" altLang="zh-TW" sz="1050" dirty="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</a:rPr>
              <a:t>Performance by </a:t>
            </a:r>
            <a:r>
              <a:rPr lang="en-US" altLang="zh-TW" sz="105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</a:rPr>
              <a:t>StripMoldChase</a:t>
            </a:r>
            <a:endParaRPr lang="en-US" altLang="zh-TW" sz="1050" dirty="0">
              <a:solidFill>
                <a:schemeClr val="accent3">
                  <a:lumMod val="40000"/>
                  <a:lumOff val="60000"/>
                </a:schemeClr>
              </a:solidFill>
              <a:latin typeface="+mj-lt"/>
            </a:endParaRPr>
          </a:p>
        </p:txBody>
      </p:sp>
      <p:cxnSp>
        <p:nvCxnSpPr>
          <p:cNvPr id="82" name="肘形接點 81"/>
          <p:cNvCxnSpPr/>
          <p:nvPr/>
        </p:nvCxnSpPr>
        <p:spPr>
          <a:xfrm rot="10800000" flipV="1">
            <a:off x="934723" y="2967304"/>
            <a:ext cx="7200" cy="1908000"/>
          </a:xfrm>
          <a:prstGeom prst="bentConnector3">
            <a:avLst>
              <a:gd name="adj1" fmla="val 1800000"/>
            </a:avLst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線接點 82"/>
          <p:cNvCxnSpPr/>
          <p:nvPr/>
        </p:nvCxnSpPr>
        <p:spPr>
          <a:xfrm>
            <a:off x="808320" y="3177662"/>
            <a:ext cx="1332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線接點 83"/>
          <p:cNvCxnSpPr/>
          <p:nvPr/>
        </p:nvCxnSpPr>
        <p:spPr>
          <a:xfrm>
            <a:off x="808320" y="3366330"/>
            <a:ext cx="1332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線接點 84"/>
          <p:cNvCxnSpPr/>
          <p:nvPr/>
        </p:nvCxnSpPr>
        <p:spPr>
          <a:xfrm>
            <a:off x="808320" y="3554998"/>
            <a:ext cx="1332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線接點 85"/>
          <p:cNvCxnSpPr/>
          <p:nvPr/>
        </p:nvCxnSpPr>
        <p:spPr>
          <a:xfrm>
            <a:off x="808320" y="3743666"/>
            <a:ext cx="1332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線接點 86"/>
          <p:cNvCxnSpPr/>
          <p:nvPr/>
        </p:nvCxnSpPr>
        <p:spPr>
          <a:xfrm>
            <a:off x="808320" y="3932334"/>
            <a:ext cx="1332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線接點 87"/>
          <p:cNvCxnSpPr/>
          <p:nvPr/>
        </p:nvCxnSpPr>
        <p:spPr>
          <a:xfrm>
            <a:off x="808320" y="4121002"/>
            <a:ext cx="1332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線接點 89"/>
          <p:cNvCxnSpPr/>
          <p:nvPr/>
        </p:nvCxnSpPr>
        <p:spPr>
          <a:xfrm>
            <a:off x="808320" y="4309670"/>
            <a:ext cx="1332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線接點 90"/>
          <p:cNvCxnSpPr/>
          <p:nvPr/>
        </p:nvCxnSpPr>
        <p:spPr>
          <a:xfrm>
            <a:off x="808320" y="4498338"/>
            <a:ext cx="1332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線接點 91"/>
          <p:cNvCxnSpPr/>
          <p:nvPr/>
        </p:nvCxnSpPr>
        <p:spPr>
          <a:xfrm>
            <a:off x="808320" y="4687010"/>
            <a:ext cx="1332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3" name="圖片 9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0990" y="2831464"/>
            <a:ext cx="2700000" cy="1023697"/>
          </a:xfrm>
          <a:prstGeom prst="rect">
            <a:avLst/>
          </a:prstGeom>
        </p:spPr>
      </p:pic>
      <p:sp>
        <p:nvSpPr>
          <p:cNvPr id="94" name="文字方塊 93"/>
          <p:cNvSpPr txBox="1"/>
          <p:nvPr/>
        </p:nvSpPr>
        <p:spPr>
          <a:xfrm>
            <a:off x="8941780" y="2523687"/>
            <a:ext cx="7082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Result</a:t>
            </a:r>
            <a:endParaRPr lang="zh-TW" altLang="en-US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95" name="圖片 9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44386" y="2972779"/>
            <a:ext cx="2592000" cy="1227784"/>
          </a:xfrm>
          <a:prstGeom prst="rect">
            <a:avLst/>
          </a:prstGeom>
          <a:ln>
            <a:noFill/>
          </a:ln>
        </p:spPr>
      </p:pic>
      <p:cxnSp>
        <p:nvCxnSpPr>
          <p:cNvPr id="104" name="直線接點 103"/>
          <p:cNvCxnSpPr/>
          <p:nvPr/>
        </p:nvCxnSpPr>
        <p:spPr>
          <a:xfrm>
            <a:off x="8818687" y="2573308"/>
            <a:ext cx="0" cy="270000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625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702429" y="966674"/>
            <a:ext cx="53929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Data programming and mapping.</a:t>
            </a:r>
          </a:p>
        </p:txBody>
      </p:sp>
      <p:graphicFrame>
        <p:nvGraphicFramePr>
          <p:cNvPr id="32" name="表格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0698982"/>
              </p:ext>
            </p:extLst>
          </p:nvPr>
        </p:nvGraphicFramePr>
        <p:xfrm>
          <a:off x="696000" y="382923"/>
          <a:ext cx="10800000" cy="36000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350000">
                  <a:extLst>
                    <a:ext uri="{9D8B030D-6E8A-4147-A177-3AD203B41FA5}">
                      <a16:colId xmlns:a16="http://schemas.microsoft.com/office/drawing/2014/main" val="655906935"/>
                    </a:ext>
                  </a:extLst>
                </a:gridCol>
                <a:gridCol w="1350000">
                  <a:extLst>
                    <a:ext uri="{9D8B030D-6E8A-4147-A177-3AD203B41FA5}">
                      <a16:colId xmlns:a16="http://schemas.microsoft.com/office/drawing/2014/main" val="1591410348"/>
                    </a:ext>
                  </a:extLst>
                </a:gridCol>
                <a:gridCol w="1350000">
                  <a:extLst>
                    <a:ext uri="{9D8B030D-6E8A-4147-A177-3AD203B41FA5}">
                      <a16:colId xmlns:a16="http://schemas.microsoft.com/office/drawing/2014/main" val="2835418310"/>
                    </a:ext>
                  </a:extLst>
                </a:gridCol>
                <a:gridCol w="1350000">
                  <a:extLst>
                    <a:ext uri="{9D8B030D-6E8A-4147-A177-3AD203B41FA5}">
                      <a16:colId xmlns:a16="http://schemas.microsoft.com/office/drawing/2014/main" val="512218169"/>
                    </a:ext>
                  </a:extLst>
                </a:gridCol>
                <a:gridCol w="1350000">
                  <a:extLst>
                    <a:ext uri="{9D8B030D-6E8A-4147-A177-3AD203B41FA5}">
                      <a16:colId xmlns:a16="http://schemas.microsoft.com/office/drawing/2014/main" val="2263284470"/>
                    </a:ext>
                  </a:extLst>
                </a:gridCol>
                <a:gridCol w="1350000">
                  <a:extLst>
                    <a:ext uri="{9D8B030D-6E8A-4147-A177-3AD203B41FA5}">
                      <a16:colId xmlns:a16="http://schemas.microsoft.com/office/drawing/2014/main" val="2988542659"/>
                    </a:ext>
                  </a:extLst>
                </a:gridCol>
                <a:gridCol w="1350000">
                  <a:extLst>
                    <a:ext uri="{9D8B030D-6E8A-4147-A177-3AD203B41FA5}">
                      <a16:colId xmlns:a16="http://schemas.microsoft.com/office/drawing/2014/main" val="2478687398"/>
                    </a:ext>
                  </a:extLst>
                </a:gridCol>
                <a:gridCol w="1350000">
                  <a:extLst>
                    <a:ext uri="{9D8B030D-6E8A-4147-A177-3AD203B41FA5}">
                      <a16:colId xmlns:a16="http://schemas.microsoft.com/office/drawing/2014/main" val="2021352842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aseline="0" dirty="0" smtClean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微軟正黑體" panose="020B0604030504040204" pitchFamily="34" charset="-120"/>
                        </a:rPr>
                        <a:t>1. </a:t>
                      </a:r>
                      <a:r>
                        <a:rPr lang="zh-TW" altLang="en-US" sz="1400" baseline="0" dirty="0" smtClean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微軟正黑體" panose="020B0604030504040204" pitchFamily="34" charset="-120"/>
                        </a:rPr>
                        <a:t>主題選定</a:t>
                      </a:r>
                      <a:endParaRPr lang="zh-TW" altLang="en-US" sz="1400" baseline="0" dirty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aseline="0" dirty="0" smtClean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微軟正黑體" panose="020B0604030504040204" pitchFamily="34" charset="-120"/>
                        </a:rPr>
                        <a:t>2</a:t>
                      </a:r>
                      <a:r>
                        <a:rPr lang="en-US" altLang="zh-TW" sz="1400" b="1" kern="1200" baseline="0" dirty="0" smtClean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微軟正黑體" panose="020B0604030504040204" pitchFamily="34" charset="-120"/>
                          <a:cs typeface="+mn-cs"/>
                        </a:rPr>
                        <a:t>.</a:t>
                      </a:r>
                      <a:r>
                        <a:rPr lang="zh-TW" altLang="en-US" sz="1400" b="1" kern="1200" baseline="0" dirty="0" smtClean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微軟正黑體" panose="020B0604030504040204" pitchFamily="34" charset="-120"/>
                          <a:cs typeface="+mn-cs"/>
                        </a:rPr>
                        <a:t> 選定理由</a:t>
                      </a:r>
                      <a:endParaRPr lang="zh-TW" altLang="en-US" sz="1400" b="1" kern="1200" baseline="0" dirty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377" rtl="0" eaLnBrk="1" latinLnBrk="0" hangingPunct="1"/>
                      <a:r>
                        <a:rPr lang="en-US" altLang="zh-TW" sz="1400" b="1" kern="1200" baseline="0" dirty="0" smtClean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微軟正黑體" panose="020B0604030504040204" pitchFamily="34" charset="-120"/>
                          <a:cs typeface="+mn-cs"/>
                        </a:rPr>
                        <a:t>3.</a:t>
                      </a:r>
                      <a:r>
                        <a:rPr lang="zh-TW" altLang="en-US" sz="1400" b="1" kern="1200" baseline="0" dirty="0" smtClean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微軟正黑體" panose="020B0604030504040204" pitchFamily="34" charset="-120"/>
                          <a:cs typeface="+mn-cs"/>
                        </a:rPr>
                        <a:t> 目前現況</a:t>
                      </a:r>
                      <a:endParaRPr lang="zh-TW" altLang="en-US" sz="1400" b="1" kern="1200" baseline="0" dirty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aseline="0" dirty="0" smtClean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微軟正黑體" panose="020B0604030504040204" pitchFamily="34" charset="-120"/>
                        </a:rPr>
                        <a:t>4.</a:t>
                      </a:r>
                      <a:r>
                        <a:rPr lang="zh-TW" altLang="en-US" sz="1400" baseline="0" dirty="0" smtClean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微軟正黑體" panose="020B0604030504040204" pitchFamily="34" charset="-120"/>
                        </a:rPr>
                        <a:t> 原因分析</a:t>
                      </a:r>
                      <a:endParaRPr lang="zh-TW" altLang="en-US" sz="1400" baseline="0" dirty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aseline="0" dirty="0" smtClean="0">
                          <a:solidFill>
                            <a:schemeClr val="bg1"/>
                          </a:solidFill>
                          <a:latin typeface="Microsoft YaHei" panose="020B0503020204020204" pitchFamily="34" charset="-122"/>
                          <a:ea typeface="微軟正黑體" panose="020B0604030504040204" pitchFamily="34" charset="-120"/>
                        </a:rPr>
                        <a:t>5.</a:t>
                      </a:r>
                      <a:r>
                        <a:rPr lang="zh-TW" altLang="en-US" sz="1400" baseline="0" dirty="0" smtClean="0">
                          <a:solidFill>
                            <a:schemeClr val="bg1"/>
                          </a:solidFill>
                          <a:latin typeface="Microsoft YaHei" panose="020B0503020204020204" pitchFamily="34" charset="-122"/>
                          <a:ea typeface="微軟正黑體" panose="020B0604030504040204" pitchFamily="34" charset="-120"/>
                        </a:rPr>
                        <a:t> 評估與執行</a:t>
                      </a:r>
                      <a:endParaRPr lang="zh-TW" altLang="en-US" sz="1400" baseline="0" dirty="0">
                        <a:solidFill>
                          <a:schemeClr val="bg1"/>
                        </a:solidFill>
                        <a:latin typeface="Microsoft YaHei" panose="020B0503020204020204" pitchFamily="34" charset="-122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3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aseline="0" dirty="0" smtClean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微軟正黑體" panose="020B0604030504040204" pitchFamily="34" charset="-120"/>
                        </a:rPr>
                        <a:t>6.</a:t>
                      </a:r>
                      <a:r>
                        <a:rPr lang="zh-TW" altLang="en-US" sz="1400" baseline="0" dirty="0" smtClean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微軟正黑體" panose="020B0604030504040204" pitchFamily="34" charset="-120"/>
                        </a:rPr>
                        <a:t> 效果確認</a:t>
                      </a:r>
                      <a:endParaRPr lang="zh-TW" altLang="en-US" sz="1400" baseline="0" dirty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aseline="0" dirty="0" smtClean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微軟正黑體" panose="020B0604030504040204" pitchFamily="34" charset="-120"/>
                        </a:rPr>
                        <a:t>7.</a:t>
                      </a:r>
                      <a:r>
                        <a:rPr lang="zh-TW" altLang="en-US" sz="1400" baseline="0" dirty="0" smtClean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微軟正黑體" panose="020B0604030504040204" pitchFamily="34" charset="-120"/>
                        </a:rPr>
                        <a:t> 標準化</a:t>
                      </a:r>
                      <a:endParaRPr lang="zh-TW" altLang="en-US" sz="1400" baseline="0" dirty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aseline="0" dirty="0" smtClean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微軟正黑體" panose="020B0604030504040204" pitchFamily="34" charset="-120"/>
                        </a:rPr>
                        <a:t>8.</a:t>
                      </a:r>
                      <a:r>
                        <a:rPr lang="zh-TW" altLang="en-US" sz="1400" baseline="0" dirty="0" smtClean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微軟正黑體" panose="020B0604030504040204" pitchFamily="34" charset="-120"/>
                        </a:rPr>
                        <a:t> 殘留問題</a:t>
                      </a:r>
                      <a:endParaRPr lang="zh-TW" altLang="en-US" sz="1400" baseline="0" dirty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4931276"/>
                  </a:ext>
                </a:extLst>
              </a:tr>
            </a:tbl>
          </a:graphicData>
        </a:graphic>
      </p:graphicFrame>
      <p:sp>
        <p:nvSpPr>
          <p:cNvPr id="103" name="文字方塊 102"/>
          <p:cNvSpPr txBox="1"/>
          <p:nvPr/>
        </p:nvSpPr>
        <p:spPr>
          <a:xfrm>
            <a:off x="807935" y="1573344"/>
            <a:ext cx="4136004" cy="523220"/>
          </a:xfrm>
          <a:prstGeom prst="rect">
            <a:avLst/>
          </a:prstGeom>
          <a:solidFill>
            <a:srgbClr val="DADEF3">
              <a:alpha val="40000"/>
            </a:srgbClr>
          </a:solidFill>
        </p:spPr>
        <p:txBody>
          <a:bodyPr wrap="none" rtlCol="0">
            <a:spAutoFit/>
          </a:bodyPr>
          <a:lstStyle/>
          <a:p>
            <a:r>
              <a:rPr lang="en-US" altLang="zh-TW" sz="1400" u="sng" dirty="0">
                <a:solidFill>
                  <a:srgbClr val="5048AA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Second action phase </a:t>
            </a:r>
            <a:r>
              <a:rPr lang="en-US" altLang="zh-TW" sz="1400" u="sng" dirty="0" smtClean="0">
                <a:solidFill>
                  <a:srgbClr val="5048AA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2.</a:t>
            </a:r>
            <a:endParaRPr lang="en-US" altLang="zh-TW" sz="1400" u="sng" dirty="0">
              <a:solidFill>
                <a:srgbClr val="5048AA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US" altLang="zh-TW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Calculate and present according to conditions</a:t>
            </a:r>
            <a:endParaRPr lang="zh-TW" altLang="en-US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56" name="直線單箭頭接點 55"/>
          <p:cNvCxnSpPr>
            <a:stCxn id="103" idx="3"/>
          </p:cNvCxnSpPr>
          <p:nvPr/>
        </p:nvCxnSpPr>
        <p:spPr>
          <a:xfrm>
            <a:off x="4943938" y="1834954"/>
            <a:ext cx="540000" cy="0"/>
          </a:xfrm>
          <a:prstGeom prst="straightConnector1">
            <a:avLst/>
          </a:prstGeom>
          <a:ln>
            <a:solidFill>
              <a:srgbClr val="5048A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文字方塊 48"/>
          <p:cNvSpPr txBox="1"/>
          <p:nvPr/>
        </p:nvSpPr>
        <p:spPr>
          <a:xfrm>
            <a:off x="702429" y="2523687"/>
            <a:ext cx="23457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EDA representative index</a:t>
            </a:r>
            <a:endParaRPr lang="zh-TW" altLang="en-US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3" name="文字方塊 52"/>
          <p:cNvSpPr txBox="1"/>
          <p:nvPr/>
        </p:nvSpPr>
        <p:spPr>
          <a:xfrm>
            <a:off x="901360" y="2831464"/>
            <a:ext cx="2266967" cy="22082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ts val="1500"/>
              </a:lnSpc>
              <a:defRPr/>
            </a:pPr>
            <a:r>
              <a:rPr kumimoji="0" lang="en-US" altLang="zh-TW" sz="105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3">
                    <a:lumMod val="40000"/>
                    <a:lumOff val="60000"/>
                  </a:schemeClr>
                </a:solidFill>
                <a:effectLst/>
                <a:uLnTx/>
                <a:uFillTx/>
                <a:latin typeface="+mj-lt"/>
                <a:ea typeface="微軟正黑體"/>
              </a:rPr>
              <a:t>Yield performance</a:t>
            </a:r>
            <a:endParaRPr kumimoji="0" lang="en-US" altLang="zh-TW" sz="800" b="0" i="0" u="none" strike="noStrike" kern="1200" cap="none" spc="0" normalizeH="0" baseline="0" noProof="0" dirty="0" smtClean="0">
              <a:ln>
                <a:noFill/>
              </a:ln>
              <a:solidFill>
                <a:schemeClr val="accent3">
                  <a:lumMod val="40000"/>
                  <a:lumOff val="60000"/>
                </a:schemeClr>
              </a:solidFill>
              <a:effectLst/>
              <a:uLnTx/>
              <a:uFillTx/>
              <a:latin typeface="+mj-lt"/>
              <a:ea typeface="微軟正黑體"/>
            </a:endParaRPr>
          </a:p>
          <a:p>
            <a:pPr>
              <a:lnSpc>
                <a:spcPts val="1500"/>
              </a:lnSpc>
              <a:defRPr/>
            </a:pPr>
            <a:r>
              <a:rPr kumimoji="0" lang="en-US" altLang="zh-TW" sz="105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3">
                    <a:lumMod val="40000"/>
                    <a:lumOff val="60000"/>
                  </a:schemeClr>
                </a:solidFill>
                <a:effectLst/>
                <a:uLnTx/>
                <a:uFillTx/>
                <a:latin typeface="+mj-lt"/>
                <a:ea typeface="微軟正黑體"/>
              </a:rPr>
              <a:t>Defect pareto</a:t>
            </a:r>
          </a:p>
          <a:p>
            <a:pPr>
              <a:lnSpc>
                <a:spcPts val="1500"/>
              </a:lnSpc>
              <a:defRPr/>
            </a:pPr>
            <a:r>
              <a:rPr kumimoji="0" lang="en-US" altLang="zh-TW" sz="105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3">
                    <a:lumMod val="40000"/>
                    <a:lumOff val="60000"/>
                  </a:schemeClr>
                </a:solidFill>
                <a:effectLst/>
                <a:uLnTx/>
                <a:uFillTx/>
                <a:latin typeface="+mj-lt"/>
                <a:ea typeface="微軟正黑體"/>
              </a:rPr>
              <a:t>Close lot list</a:t>
            </a:r>
            <a:endParaRPr kumimoji="0" lang="en-US" altLang="zh-TW" sz="800" b="0" i="0" u="none" strike="noStrike" kern="1200" cap="none" spc="0" normalizeH="0" baseline="0" noProof="0" dirty="0" smtClean="0">
              <a:ln>
                <a:noFill/>
              </a:ln>
              <a:solidFill>
                <a:schemeClr val="accent3">
                  <a:lumMod val="40000"/>
                  <a:lumOff val="60000"/>
                </a:schemeClr>
              </a:solidFill>
              <a:effectLst/>
              <a:uLnTx/>
              <a:uFillTx/>
              <a:latin typeface="+mj-lt"/>
              <a:ea typeface="微軟正黑體"/>
            </a:endParaRPr>
          </a:p>
          <a:p>
            <a:pPr lvl="0">
              <a:lnSpc>
                <a:spcPts val="1500"/>
              </a:lnSpc>
              <a:defRPr/>
            </a:pPr>
            <a:r>
              <a:rPr lang="en-US" altLang="zh-TW" sz="1050" dirty="0" smtClean="0">
                <a:latin typeface="+mj-lt"/>
              </a:rPr>
              <a:t>Total output</a:t>
            </a:r>
            <a:r>
              <a:rPr lang="zh-TW" altLang="en-US" sz="1050" dirty="0" smtClean="0">
                <a:latin typeface="+mj-lt"/>
              </a:rPr>
              <a:t> </a:t>
            </a:r>
            <a:r>
              <a:rPr lang="en-US" altLang="zh-TW" sz="800" dirty="0" smtClean="0">
                <a:solidFill>
                  <a:prstClr val="black"/>
                </a:solidFill>
                <a:latin typeface="Microsoft YaHei" panose="020B0503020204020204" pitchFamily="34" charset="-122"/>
                <a:ea typeface="微軟正黑體" panose="020B0604030504040204" pitchFamily="34" charset="-120"/>
              </a:rPr>
              <a:t>-- 4</a:t>
            </a:r>
            <a:endParaRPr lang="en-US" altLang="zh-TW" sz="1050" dirty="0" smtClean="0">
              <a:latin typeface="+mj-lt"/>
            </a:endParaRPr>
          </a:p>
          <a:p>
            <a:pPr lvl="0">
              <a:lnSpc>
                <a:spcPts val="1500"/>
              </a:lnSpc>
              <a:defRPr/>
            </a:pPr>
            <a:r>
              <a:rPr lang="en-US" altLang="zh-TW" sz="1050" dirty="0" smtClean="0">
                <a:latin typeface="+mj-lt"/>
              </a:rPr>
              <a:t>Shift status</a:t>
            </a:r>
            <a:r>
              <a:rPr lang="zh-TW" altLang="en-US" sz="1050" dirty="0" smtClean="0">
                <a:latin typeface="+mj-lt"/>
              </a:rPr>
              <a:t> </a:t>
            </a:r>
            <a:r>
              <a:rPr lang="en-US" altLang="zh-TW" sz="800" dirty="0" smtClean="0">
                <a:solidFill>
                  <a:prstClr val="black"/>
                </a:solidFill>
                <a:latin typeface="Microsoft YaHei" panose="020B0503020204020204" pitchFamily="34" charset="-122"/>
                <a:ea typeface="微軟正黑體" panose="020B0604030504040204" pitchFamily="34" charset="-120"/>
              </a:rPr>
              <a:t>-- 5</a:t>
            </a:r>
            <a:endParaRPr lang="en-US" altLang="zh-TW" sz="1050" dirty="0">
              <a:latin typeface="+mj-lt"/>
            </a:endParaRPr>
          </a:p>
          <a:p>
            <a:pPr lvl="0">
              <a:lnSpc>
                <a:spcPts val="1500"/>
              </a:lnSpc>
              <a:defRPr/>
            </a:pPr>
            <a:r>
              <a:rPr lang="en-US" altLang="zh-TW" sz="1050" dirty="0">
                <a:latin typeface="+mj-lt"/>
              </a:rPr>
              <a:t>By machine chart </a:t>
            </a:r>
            <a:r>
              <a:rPr lang="en-US" altLang="zh-TW" sz="1050" dirty="0" smtClean="0">
                <a:latin typeface="+mj-lt"/>
              </a:rPr>
              <a:t>monitor</a:t>
            </a:r>
            <a:r>
              <a:rPr lang="en-US" altLang="zh-TW" sz="800" dirty="0">
                <a:solidFill>
                  <a:prstClr val="black"/>
                </a:solidFill>
                <a:latin typeface="Microsoft YaHei" panose="020B0503020204020204" pitchFamily="34" charset="-122"/>
                <a:ea typeface="微軟正黑體" panose="020B0604030504040204" pitchFamily="34" charset="-120"/>
              </a:rPr>
              <a:t> </a:t>
            </a:r>
            <a:r>
              <a:rPr lang="en-US" altLang="zh-TW" sz="800" dirty="0" smtClean="0">
                <a:solidFill>
                  <a:prstClr val="black"/>
                </a:solidFill>
                <a:latin typeface="Microsoft YaHei" panose="020B0503020204020204" pitchFamily="34" charset="-122"/>
                <a:ea typeface="微軟正黑體" panose="020B0604030504040204" pitchFamily="34" charset="-120"/>
              </a:rPr>
              <a:t>-- 6</a:t>
            </a:r>
            <a:endParaRPr lang="en-US" altLang="zh-TW" sz="1050" dirty="0" smtClean="0">
              <a:latin typeface="+mj-lt"/>
            </a:endParaRPr>
          </a:p>
          <a:p>
            <a:pPr>
              <a:lnSpc>
                <a:spcPts val="1500"/>
              </a:lnSpc>
              <a:defRPr/>
            </a:pPr>
            <a:r>
              <a:rPr lang="en-US" altLang="zh-TW" sz="1050" dirty="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</a:rPr>
              <a:t>FCB 3/O </a:t>
            </a:r>
            <a:r>
              <a:rPr lang="en-US" altLang="zh-TW" sz="105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</a:rPr>
              <a:t>LRR</a:t>
            </a:r>
          </a:p>
          <a:p>
            <a:pPr lvl="0">
              <a:lnSpc>
                <a:spcPts val="1500"/>
              </a:lnSpc>
              <a:defRPr/>
            </a:pPr>
            <a:r>
              <a:rPr lang="en-US" altLang="zh-TW" sz="1050" dirty="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</a:rPr>
              <a:t>TCB SOH monitor</a:t>
            </a:r>
          </a:p>
          <a:p>
            <a:pPr lvl="0">
              <a:lnSpc>
                <a:spcPts val="1500"/>
              </a:lnSpc>
              <a:defRPr/>
            </a:pPr>
            <a:r>
              <a:rPr lang="en-US" altLang="zh-TW" sz="1050" dirty="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</a:rPr>
              <a:t>Performance by machine</a:t>
            </a:r>
          </a:p>
          <a:p>
            <a:pPr lvl="0">
              <a:lnSpc>
                <a:spcPts val="1500"/>
              </a:lnSpc>
              <a:defRPr/>
            </a:pPr>
            <a:r>
              <a:rPr lang="en-US" altLang="zh-TW" sz="1050" dirty="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</a:rPr>
              <a:t>Molding thickness SOH</a:t>
            </a:r>
          </a:p>
          <a:p>
            <a:pPr lvl="0">
              <a:lnSpc>
                <a:spcPts val="1500"/>
              </a:lnSpc>
              <a:defRPr/>
            </a:pPr>
            <a:r>
              <a:rPr lang="en-US" altLang="zh-TW" sz="1050" dirty="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</a:rPr>
              <a:t>Performance by </a:t>
            </a:r>
            <a:r>
              <a:rPr lang="en-US" altLang="zh-TW" sz="105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</a:rPr>
              <a:t>StripMoldChase</a:t>
            </a:r>
            <a:endParaRPr lang="en-US" altLang="zh-TW" sz="1050" dirty="0">
              <a:solidFill>
                <a:schemeClr val="accent3">
                  <a:lumMod val="40000"/>
                  <a:lumOff val="60000"/>
                </a:schemeClr>
              </a:solidFill>
              <a:latin typeface="+mj-lt"/>
            </a:endParaRPr>
          </a:p>
        </p:txBody>
      </p:sp>
      <p:cxnSp>
        <p:nvCxnSpPr>
          <p:cNvPr id="54" name="肘形接點 53"/>
          <p:cNvCxnSpPr/>
          <p:nvPr/>
        </p:nvCxnSpPr>
        <p:spPr>
          <a:xfrm rot="10800000" flipV="1">
            <a:off x="934724" y="2967304"/>
            <a:ext cx="7200" cy="1908000"/>
          </a:xfrm>
          <a:prstGeom prst="bentConnector3">
            <a:avLst>
              <a:gd name="adj1" fmla="val 1800000"/>
            </a:avLst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接點 54"/>
          <p:cNvCxnSpPr/>
          <p:nvPr/>
        </p:nvCxnSpPr>
        <p:spPr>
          <a:xfrm>
            <a:off x="808321" y="3177662"/>
            <a:ext cx="1332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接點 56"/>
          <p:cNvCxnSpPr/>
          <p:nvPr/>
        </p:nvCxnSpPr>
        <p:spPr>
          <a:xfrm>
            <a:off x="808321" y="3366330"/>
            <a:ext cx="1332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接點 57"/>
          <p:cNvCxnSpPr/>
          <p:nvPr/>
        </p:nvCxnSpPr>
        <p:spPr>
          <a:xfrm>
            <a:off x="808321" y="3554998"/>
            <a:ext cx="1332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接點 58"/>
          <p:cNvCxnSpPr/>
          <p:nvPr/>
        </p:nvCxnSpPr>
        <p:spPr>
          <a:xfrm>
            <a:off x="808321" y="3743666"/>
            <a:ext cx="1332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接點 59"/>
          <p:cNvCxnSpPr/>
          <p:nvPr/>
        </p:nvCxnSpPr>
        <p:spPr>
          <a:xfrm>
            <a:off x="808321" y="3932334"/>
            <a:ext cx="1332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接點 60"/>
          <p:cNvCxnSpPr/>
          <p:nvPr/>
        </p:nvCxnSpPr>
        <p:spPr>
          <a:xfrm>
            <a:off x="808321" y="4121002"/>
            <a:ext cx="1332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接點 61"/>
          <p:cNvCxnSpPr/>
          <p:nvPr/>
        </p:nvCxnSpPr>
        <p:spPr>
          <a:xfrm>
            <a:off x="808321" y="4309670"/>
            <a:ext cx="1332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接點 62"/>
          <p:cNvCxnSpPr/>
          <p:nvPr/>
        </p:nvCxnSpPr>
        <p:spPr>
          <a:xfrm>
            <a:off x="808321" y="4498338"/>
            <a:ext cx="1332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接點 63"/>
          <p:cNvCxnSpPr/>
          <p:nvPr/>
        </p:nvCxnSpPr>
        <p:spPr>
          <a:xfrm>
            <a:off x="808321" y="4687010"/>
            <a:ext cx="1332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文字方塊 65"/>
          <p:cNvSpPr txBox="1"/>
          <p:nvPr/>
        </p:nvSpPr>
        <p:spPr>
          <a:xfrm>
            <a:off x="8310015" y="2523687"/>
            <a:ext cx="7082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Result</a:t>
            </a:r>
            <a:endParaRPr lang="zh-TW" altLang="en-US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70" name="直線接點 69"/>
          <p:cNvCxnSpPr/>
          <p:nvPr/>
        </p:nvCxnSpPr>
        <p:spPr>
          <a:xfrm>
            <a:off x="8170295" y="2573308"/>
            <a:ext cx="0" cy="270000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1881" y="2835911"/>
            <a:ext cx="2700000" cy="683501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3176640" y="2831464"/>
            <a:ext cx="1963999" cy="18697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Clr>
                <a:srgbClr val="5048AA"/>
              </a:buClr>
              <a:buFont typeface="Wingdings" panose="05000000000000000000" pitchFamily="2" charset="2"/>
              <a:buChar char="Ø"/>
            </a:pPr>
            <a:r>
              <a:rPr lang="en-US" altLang="zh-TW" sz="105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--</a:t>
            </a:r>
            <a:r>
              <a:rPr lang="zh-TW" altLang="en-US" sz="105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TW" sz="105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4</a:t>
            </a:r>
          </a:p>
          <a:p>
            <a:pPr marL="171450" indent="-171450">
              <a:buClr>
                <a:srgbClr val="5048AA"/>
              </a:buClr>
              <a:buFont typeface="Wingdings" panose="05000000000000000000" pitchFamily="2" charset="2"/>
              <a:buChar char="Ø"/>
            </a:pPr>
            <a:r>
              <a:rPr lang="en-US" altLang="zh-TW" sz="105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The time interval setting </a:t>
            </a:r>
          </a:p>
          <a:p>
            <a:pPr marL="171450" indent="-171450">
              <a:buClr>
                <a:srgbClr val="5048AA"/>
              </a:buClr>
              <a:buFont typeface="Wingdings" panose="05000000000000000000" pitchFamily="2" charset="2"/>
              <a:buChar char="Ø"/>
            </a:pPr>
            <a:r>
              <a:rPr lang="en-US" altLang="zh-TW" sz="105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Sum the quantity</a:t>
            </a:r>
          </a:p>
          <a:p>
            <a:pPr marL="171450" indent="-171450">
              <a:buClr>
                <a:srgbClr val="5048AA"/>
              </a:buClr>
              <a:buFont typeface="Wingdings" panose="05000000000000000000" pitchFamily="2" charset="2"/>
              <a:buChar char="Ø"/>
            </a:pPr>
            <a:endParaRPr lang="en-US" altLang="zh-TW" sz="105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71450" indent="-171450">
              <a:buClr>
                <a:srgbClr val="5048AA"/>
              </a:buClr>
              <a:buFont typeface="Wingdings" panose="05000000000000000000" pitchFamily="2" charset="2"/>
              <a:buChar char="Ø"/>
            </a:pPr>
            <a:r>
              <a:rPr lang="en-US" altLang="zh-TW" sz="105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--</a:t>
            </a:r>
            <a:r>
              <a:rPr lang="zh-TW" altLang="en-US" sz="105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TW" sz="105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5</a:t>
            </a:r>
          </a:p>
          <a:p>
            <a:pPr marL="171450" indent="-171450">
              <a:buClr>
                <a:srgbClr val="5048AA"/>
              </a:buClr>
              <a:buFont typeface="Wingdings" panose="05000000000000000000" pitchFamily="2" charset="2"/>
              <a:buChar char="Ø"/>
            </a:pPr>
            <a:r>
              <a:rPr lang="en-US" altLang="zh-TW" sz="105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Same as 4</a:t>
            </a:r>
          </a:p>
          <a:p>
            <a:pPr marL="171450" indent="-171450">
              <a:buClr>
                <a:srgbClr val="5048AA"/>
              </a:buClr>
              <a:buFont typeface="Wingdings" panose="05000000000000000000" pitchFamily="2" charset="2"/>
              <a:buChar char="Ø"/>
            </a:pPr>
            <a:r>
              <a:rPr lang="en-US" altLang="zh-TW" sz="105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Order by case oper</a:t>
            </a:r>
          </a:p>
          <a:p>
            <a:pPr marL="171450" indent="-171450">
              <a:buClr>
                <a:srgbClr val="5048AA"/>
              </a:buClr>
              <a:buFont typeface="Wingdings" panose="05000000000000000000" pitchFamily="2" charset="2"/>
              <a:buChar char="Ø"/>
            </a:pPr>
            <a:endParaRPr lang="en-US" altLang="zh-TW" sz="105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71450" indent="-171450">
              <a:buClr>
                <a:srgbClr val="5048AA"/>
              </a:buClr>
              <a:buFont typeface="Wingdings" panose="05000000000000000000" pitchFamily="2" charset="2"/>
              <a:buChar char="Ø"/>
            </a:pPr>
            <a:r>
              <a:rPr lang="en-US" altLang="zh-TW" sz="105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-- 6</a:t>
            </a:r>
          </a:p>
          <a:p>
            <a:pPr marL="171450" indent="-171450">
              <a:buClr>
                <a:srgbClr val="5048AA"/>
              </a:buClr>
              <a:buFont typeface="Wingdings" panose="05000000000000000000" pitchFamily="2" charset="2"/>
              <a:buChar char="Ø"/>
            </a:pPr>
            <a:r>
              <a:rPr lang="en-US" altLang="zh-TW" sz="105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Turn machine field name</a:t>
            </a:r>
          </a:p>
          <a:p>
            <a:pPr marL="171450" indent="-171450">
              <a:buClr>
                <a:srgbClr val="5048AA"/>
              </a:buClr>
              <a:buFont typeface="Wingdings" panose="05000000000000000000" pitchFamily="2" charset="2"/>
              <a:buChar char="Ø"/>
            </a:pPr>
            <a:r>
              <a:rPr lang="en-US" altLang="zh-TW" sz="105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Order by case </a:t>
            </a:r>
            <a:r>
              <a:rPr lang="en-US" altLang="zh-TW" sz="105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machine</a:t>
            </a:r>
            <a:endParaRPr lang="en-US" altLang="zh-TW" sz="105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1881" y="4451242"/>
            <a:ext cx="2700000" cy="605381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41881" y="3620518"/>
            <a:ext cx="2700000" cy="729618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12622" y="2972780"/>
            <a:ext cx="2592000" cy="1029033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12762" y="4001813"/>
            <a:ext cx="2592000" cy="919385"/>
          </a:xfrm>
          <a:prstGeom prst="rect">
            <a:avLst/>
          </a:prstGeom>
        </p:spPr>
      </p:pic>
      <p:sp>
        <p:nvSpPr>
          <p:cNvPr id="98" name="矩形 97"/>
          <p:cNvSpPr/>
          <p:nvPr/>
        </p:nvSpPr>
        <p:spPr>
          <a:xfrm>
            <a:off x="5530437" y="1573344"/>
            <a:ext cx="2288127" cy="5283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1700"/>
              </a:lnSpc>
              <a:buClr>
                <a:srgbClr val="008080"/>
              </a:buClr>
            </a:pPr>
            <a:r>
              <a:rPr lang="en-US" altLang="zh-TW" sz="1200" dirty="0">
                <a:latin typeface="Microsoft YaHei" panose="020B0503020204020204" pitchFamily="34" charset="-122"/>
                <a:ea typeface="微軟正黑體" panose="020B0604030504040204" pitchFamily="34" charset="-120"/>
              </a:rPr>
              <a:t>A day </a:t>
            </a:r>
            <a:r>
              <a:rPr lang="en-US" altLang="zh-TW" sz="1200" dirty="0" smtClean="0">
                <a:latin typeface="Microsoft YaHei" panose="020B0503020204020204" pitchFamily="34" charset="-122"/>
                <a:ea typeface="微軟正黑體" panose="020B0604030504040204" pitchFamily="34" charset="-120"/>
              </a:rPr>
              <a:t>/ daily output monitor</a:t>
            </a:r>
          </a:p>
          <a:p>
            <a:pPr>
              <a:lnSpc>
                <a:spcPts val="1700"/>
              </a:lnSpc>
              <a:buClr>
                <a:srgbClr val="008080"/>
              </a:buClr>
            </a:pPr>
            <a:r>
              <a:rPr lang="en-US" altLang="zh-TW" sz="1200" dirty="0" smtClean="0">
                <a:latin typeface="Microsoft YaHei" panose="020B0503020204020204" pitchFamily="34" charset="-122"/>
                <a:ea typeface="微軟正黑體" panose="020B0604030504040204" pitchFamily="34" charset="-120"/>
              </a:rPr>
              <a:t>Machine status</a:t>
            </a:r>
            <a:endParaRPr lang="en-US" altLang="zh-TW" sz="1200" dirty="0">
              <a:latin typeface="Microsoft YaHei" panose="020B0503020204020204" pitchFamily="34" charset="-122"/>
              <a:ea typeface="微軟正黑體" panose="020B0604030504040204" pitchFamily="34" charset="-120"/>
            </a:endParaRPr>
          </a:p>
        </p:txBody>
      </p:sp>
      <p:cxnSp>
        <p:nvCxnSpPr>
          <p:cNvPr id="99" name="直線接點 98"/>
          <p:cNvCxnSpPr/>
          <p:nvPr/>
        </p:nvCxnSpPr>
        <p:spPr>
          <a:xfrm rot="5400000">
            <a:off x="5347914" y="1828727"/>
            <a:ext cx="360000" cy="0"/>
          </a:xfrm>
          <a:prstGeom prst="line">
            <a:avLst/>
          </a:prstGeom>
          <a:ln w="57150">
            <a:solidFill>
              <a:srgbClr val="DADEF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9077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ark background">
  <a:themeElements>
    <a:clrScheme name="自訂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5B9BD5"/>
      </a:hlink>
      <a:folHlink>
        <a:srgbClr val="954F72"/>
      </a:folHlink>
    </a:clrScheme>
    <a:fontScheme name="自訂 1">
      <a:majorFont>
        <a:latin typeface="Microsoft YaHei"/>
        <a:ea typeface="微軟正黑體"/>
        <a:cs typeface=""/>
      </a:majorFont>
      <a:minorFont>
        <a:latin typeface="Microsoft YaHei"/>
        <a:ea typeface="微軟正黑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5">
            <a:lumMod val="75000"/>
          </a:schemeClr>
        </a:solidFill>
        <a:ln>
          <a:solidFill>
            <a:schemeClr val="accent5">
              <a:lumMod val="40000"/>
              <a:lumOff val="60000"/>
            </a:schemeClr>
          </a:solidFill>
        </a:ln>
      </a:spPr>
      <a:bodyPr wrap="none"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Light backgroun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訂 1">
      <a:majorFont>
        <a:latin typeface="Microsoft YaHei"/>
        <a:ea typeface="微軟正黑體"/>
        <a:cs typeface=""/>
      </a:majorFont>
      <a:minorFont>
        <a:latin typeface="Microsoft YaHei"/>
        <a:ea typeface="微軟正黑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Security C</Template>
  <TotalTime>9121</TotalTime>
  <Words>1403</Words>
  <Application>Microsoft Office PowerPoint</Application>
  <PresentationFormat>寬螢幕</PresentationFormat>
  <Paragraphs>411</Paragraphs>
  <Slides>15</Slides>
  <Notes>13</Notes>
  <HiddenSlides>0</HiddenSlides>
  <MMClips>1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15</vt:i4>
      </vt:variant>
    </vt:vector>
  </HeadingPairs>
  <TitlesOfParts>
    <vt:vector size="25" baseType="lpstr">
      <vt:lpstr>Microsoft YaHei</vt:lpstr>
      <vt:lpstr>Noto Sans CJK TC Regular</vt:lpstr>
      <vt:lpstr>Microsoft JhengHei</vt:lpstr>
      <vt:lpstr>Microsoft JhengHei</vt:lpstr>
      <vt:lpstr>新細明體</vt:lpstr>
      <vt:lpstr>Arial</vt:lpstr>
      <vt:lpstr>Calibri</vt:lpstr>
      <vt:lpstr>Wingdings</vt:lpstr>
      <vt:lpstr>Dark background</vt:lpstr>
      <vt:lpstr>Light background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陳筠霈</dc:creator>
  <cp:keywords>Security C</cp:keywords>
  <dc:description>Security C</dc:description>
  <cp:lastModifiedBy>陳筠霈</cp:lastModifiedBy>
  <cp:revision>206</cp:revision>
  <dcterms:created xsi:type="dcterms:W3CDTF">2024-04-05T00:36:43Z</dcterms:created>
  <dcterms:modified xsi:type="dcterms:W3CDTF">2024-11-06T06:46:45Z</dcterms:modified>
</cp:coreProperties>
</file>